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1"/>
  </p:notesMasterIdLst>
  <p:sldIdLst>
    <p:sldId id="257" r:id="rId2"/>
    <p:sldId id="259" r:id="rId3"/>
    <p:sldId id="260" r:id="rId4"/>
    <p:sldId id="262" r:id="rId5"/>
    <p:sldId id="261" r:id="rId6"/>
    <p:sldId id="290" r:id="rId7"/>
    <p:sldId id="263" r:id="rId8"/>
    <p:sldId id="264" r:id="rId9"/>
    <p:sldId id="265" r:id="rId10"/>
    <p:sldId id="276" r:id="rId11"/>
    <p:sldId id="291" r:id="rId12"/>
    <p:sldId id="292" r:id="rId13"/>
    <p:sldId id="266" r:id="rId14"/>
    <p:sldId id="267" r:id="rId15"/>
    <p:sldId id="293" r:id="rId16"/>
    <p:sldId id="272" r:id="rId17"/>
    <p:sldId id="268" r:id="rId18"/>
    <p:sldId id="269" r:id="rId19"/>
    <p:sldId id="270" r:id="rId20"/>
    <p:sldId id="271" r:id="rId21"/>
    <p:sldId id="274" r:id="rId22"/>
    <p:sldId id="283" r:id="rId23"/>
    <p:sldId id="273" r:id="rId24"/>
    <p:sldId id="289" r:id="rId25"/>
    <p:sldId id="278" r:id="rId26"/>
    <p:sldId id="281" r:id="rId27"/>
    <p:sldId id="282" r:id="rId28"/>
    <p:sldId id="284" r:id="rId29"/>
    <p:sldId id="286" r:id="rId30"/>
    <p:sldId id="294" r:id="rId31"/>
    <p:sldId id="313" r:id="rId32"/>
    <p:sldId id="295" r:id="rId33"/>
    <p:sldId id="296" r:id="rId34"/>
    <p:sldId id="297" r:id="rId35"/>
    <p:sldId id="298" r:id="rId36"/>
    <p:sldId id="299" r:id="rId37"/>
    <p:sldId id="300" r:id="rId38"/>
    <p:sldId id="301" r:id="rId39"/>
    <p:sldId id="302" r:id="rId40"/>
    <p:sldId id="303" r:id="rId41"/>
    <p:sldId id="304" r:id="rId42"/>
    <p:sldId id="305" r:id="rId43"/>
    <p:sldId id="306" r:id="rId44"/>
    <p:sldId id="307" r:id="rId45"/>
    <p:sldId id="308" r:id="rId46"/>
    <p:sldId id="309" r:id="rId47"/>
    <p:sldId id="310" r:id="rId48"/>
    <p:sldId id="311" r:id="rId49"/>
    <p:sldId id="312" r:id="rId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770AB5C-2D89-4812-A8E4-44F877C8298D}" v="47" dt="2023-04-24T08:28:40.07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25" autoAdjust="0"/>
    <p:restoredTop sz="68874" autoAdjust="0"/>
  </p:normalViewPr>
  <p:slideViewPr>
    <p:cSldViewPr snapToGrid="0">
      <p:cViewPr varScale="1">
        <p:scale>
          <a:sx n="55" d="100"/>
          <a:sy n="55" d="100"/>
        </p:scale>
        <p:origin x="44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ergfall, Morten" userId="62d2bcde-d4bf-411e-acf5-b30b86483d79" providerId="ADAL" clId="{C770AB5C-2D89-4812-A8E4-44F877C8298D}"/>
    <pc:docChg chg="custSel modSld">
      <pc:chgData name="Bergfall, Morten" userId="62d2bcde-d4bf-411e-acf5-b30b86483d79" providerId="ADAL" clId="{C770AB5C-2D89-4812-A8E4-44F877C8298D}" dt="2023-04-24T06:27:30.031" v="70" actId="313"/>
      <pc:docMkLst>
        <pc:docMk/>
      </pc:docMkLst>
      <pc:sldChg chg="modSp mod">
        <pc:chgData name="Bergfall, Morten" userId="62d2bcde-d4bf-411e-acf5-b30b86483d79" providerId="ADAL" clId="{C770AB5C-2D89-4812-A8E4-44F877C8298D}" dt="2023-04-24T06:26:31.670" v="24" actId="14100"/>
        <pc:sldMkLst>
          <pc:docMk/>
          <pc:sldMk cId="1543798538" sldId="257"/>
        </pc:sldMkLst>
        <pc:spChg chg="mod">
          <ac:chgData name="Bergfall, Morten" userId="62d2bcde-d4bf-411e-acf5-b30b86483d79" providerId="ADAL" clId="{C770AB5C-2D89-4812-A8E4-44F877C8298D}" dt="2023-04-24T06:26:31.670" v="24" actId="14100"/>
          <ac:spMkLst>
            <pc:docMk/>
            <pc:sldMk cId="1543798538" sldId="257"/>
            <ac:spMk id="3" creationId="{1E7B17DC-89F2-42E3-97E2-B1EDBC9B978B}"/>
          </ac:spMkLst>
        </pc:spChg>
      </pc:sldChg>
      <pc:sldChg chg="modSp modAnim">
        <pc:chgData name="Bergfall, Morten" userId="62d2bcde-d4bf-411e-acf5-b30b86483d79" providerId="ADAL" clId="{C770AB5C-2D89-4812-A8E4-44F877C8298D}" dt="2023-04-24T06:27:30.031" v="70" actId="313"/>
        <pc:sldMkLst>
          <pc:docMk/>
          <pc:sldMk cId="2642283929" sldId="291"/>
        </pc:sldMkLst>
        <pc:spChg chg="mod">
          <ac:chgData name="Bergfall, Morten" userId="62d2bcde-d4bf-411e-acf5-b30b86483d79" providerId="ADAL" clId="{C770AB5C-2D89-4812-A8E4-44F877C8298D}" dt="2023-04-24T06:27:30.031" v="70" actId="313"/>
          <ac:spMkLst>
            <pc:docMk/>
            <pc:sldMk cId="2642283929" sldId="291"/>
            <ac:spMk id="3" creationId="{7F801921-5951-1758-ED60-4C26B616D498}"/>
          </ac:spMkLst>
        </pc:sp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40AA8DD-1CC1-4720-AE2C-D67CD3E00B5E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E5FC860C-61BB-47B9-997C-FEAB88FCBAA0}">
      <dgm:prSet/>
      <dgm:spPr/>
      <dgm:t>
        <a:bodyPr/>
        <a:lstStyle/>
        <a:p>
          <a:pPr>
            <a:defRPr cap="all"/>
          </a:pPr>
          <a:r>
            <a:rPr lang="en-GB"/>
            <a:t>Open source code</a:t>
          </a:r>
          <a:endParaRPr lang="en-US"/>
        </a:p>
      </dgm:t>
    </dgm:pt>
    <dgm:pt modelId="{5036719F-A335-49A9-BB90-1655D15DCCC3}" type="parTrans" cxnId="{A065A50C-4E05-4CB3-A945-8F221562033C}">
      <dgm:prSet/>
      <dgm:spPr/>
      <dgm:t>
        <a:bodyPr/>
        <a:lstStyle/>
        <a:p>
          <a:endParaRPr lang="en-US"/>
        </a:p>
      </dgm:t>
    </dgm:pt>
    <dgm:pt modelId="{262BEFAA-3FCB-4906-BE92-FDBB8C211191}" type="sibTrans" cxnId="{A065A50C-4E05-4CB3-A945-8F221562033C}">
      <dgm:prSet/>
      <dgm:spPr/>
      <dgm:t>
        <a:bodyPr/>
        <a:lstStyle/>
        <a:p>
          <a:endParaRPr lang="en-US"/>
        </a:p>
      </dgm:t>
    </dgm:pt>
    <dgm:pt modelId="{294246B7-6C81-464D-937D-AF144327A65A}">
      <dgm:prSet/>
      <dgm:spPr/>
      <dgm:t>
        <a:bodyPr/>
        <a:lstStyle/>
        <a:p>
          <a:pPr>
            <a:defRPr cap="all"/>
          </a:pPr>
          <a:r>
            <a:rPr lang="en-GB"/>
            <a:t>Open source hardware</a:t>
          </a:r>
          <a:endParaRPr lang="en-US"/>
        </a:p>
      </dgm:t>
    </dgm:pt>
    <dgm:pt modelId="{D6EFC577-0A0D-4BBF-A651-605F73EA6CB6}" type="parTrans" cxnId="{D2432681-EBC2-44AD-913F-1F7A32423369}">
      <dgm:prSet/>
      <dgm:spPr/>
      <dgm:t>
        <a:bodyPr/>
        <a:lstStyle/>
        <a:p>
          <a:endParaRPr lang="en-US"/>
        </a:p>
      </dgm:t>
    </dgm:pt>
    <dgm:pt modelId="{76C80068-2BAF-49A9-A26A-5049DF36F45B}" type="sibTrans" cxnId="{D2432681-EBC2-44AD-913F-1F7A32423369}">
      <dgm:prSet/>
      <dgm:spPr/>
      <dgm:t>
        <a:bodyPr/>
        <a:lstStyle/>
        <a:p>
          <a:endParaRPr lang="en-US"/>
        </a:p>
      </dgm:t>
    </dgm:pt>
    <dgm:pt modelId="{20273095-B900-4485-8A50-97B99C0F01E0}">
      <dgm:prSet/>
      <dgm:spPr/>
      <dgm:t>
        <a:bodyPr/>
        <a:lstStyle/>
        <a:p>
          <a:pPr>
            <a:defRPr cap="all"/>
          </a:pPr>
          <a:r>
            <a:rPr lang="en-GB"/>
            <a:t>Open source everything</a:t>
          </a:r>
          <a:endParaRPr lang="en-US"/>
        </a:p>
      </dgm:t>
    </dgm:pt>
    <dgm:pt modelId="{5A16D2B1-FF23-444E-B0EE-BC4DB3336650}" type="parTrans" cxnId="{2E136FA9-76EF-4AEC-8239-096273820A00}">
      <dgm:prSet/>
      <dgm:spPr/>
      <dgm:t>
        <a:bodyPr/>
        <a:lstStyle/>
        <a:p>
          <a:endParaRPr lang="en-US"/>
        </a:p>
      </dgm:t>
    </dgm:pt>
    <dgm:pt modelId="{FA495061-C78E-47C3-9C40-8FFD651F3E32}" type="sibTrans" cxnId="{2E136FA9-76EF-4AEC-8239-096273820A00}">
      <dgm:prSet/>
      <dgm:spPr/>
      <dgm:t>
        <a:bodyPr/>
        <a:lstStyle/>
        <a:p>
          <a:endParaRPr lang="en-US"/>
        </a:p>
      </dgm:t>
    </dgm:pt>
    <dgm:pt modelId="{B6C55345-F6B4-4950-AB98-72911BE7855E}" type="pres">
      <dgm:prSet presAssocID="{B40AA8DD-1CC1-4720-AE2C-D67CD3E00B5E}" presName="root" presStyleCnt="0">
        <dgm:presLayoutVars>
          <dgm:dir/>
          <dgm:resizeHandles val="exact"/>
        </dgm:presLayoutVars>
      </dgm:prSet>
      <dgm:spPr/>
    </dgm:pt>
    <dgm:pt modelId="{2AE7ACC0-EDCA-42F5-BF78-4F7ECFF31FC5}" type="pres">
      <dgm:prSet presAssocID="{E5FC860C-61BB-47B9-997C-FEAB88FCBAA0}" presName="compNode" presStyleCnt="0"/>
      <dgm:spPr/>
    </dgm:pt>
    <dgm:pt modelId="{ED97BA61-6BFF-4194-ABCF-63AC4E57187C}" type="pres">
      <dgm:prSet presAssocID="{E5FC860C-61BB-47B9-997C-FEAB88FCBAA0}" presName="iconBgRect" presStyleLbl="bgShp" presStyleIdx="0" presStyleCnt="3"/>
      <dgm:spPr/>
    </dgm:pt>
    <dgm:pt modelId="{7520007A-A205-4860-8305-3036CF396F29}" type="pres">
      <dgm:prSet presAssocID="{E5FC860C-61BB-47B9-997C-FEAB88FCBAA0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maskin"/>
        </a:ext>
      </dgm:extLst>
    </dgm:pt>
    <dgm:pt modelId="{4132EA86-BC27-4D81-92F0-AA49D7784D83}" type="pres">
      <dgm:prSet presAssocID="{E5FC860C-61BB-47B9-997C-FEAB88FCBAA0}" presName="spaceRect" presStyleCnt="0"/>
      <dgm:spPr/>
    </dgm:pt>
    <dgm:pt modelId="{8B275488-92A8-4C46-8188-95B669FF8326}" type="pres">
      <dgm:prSet presAssocID="{E5FC860C-61BB-47B9-997C-FEAB88FCBAA0}" presName="textRect" presStyleLbl="revTx" presStyleIdx="0" presStyleCnt="3">
        <dgm:presLayoutVars>
          <dgm:chMax val="1"/>
          <dgm:chPref val="1"/>
        </dgm:presLayoutVars>
      </dgm:prSet>
      <dgm:spPr/>
    </dgm:pt>
    <dgm:pt modelId="{B306F1F0-DD53-4CE7-A2AE-CABB44BCB1BA}" type="pres">
      <dgm:prSet presAssocID="{262BEFAA-3FCB-4906-BE92-FDBB8C211191}" presName="sibTrans" presStyleCnt="0"/>
      <dgm:spPr/>
    </dgm:pt>
    <dgm:pt modelId="{5A1700EF-DABB-44ED-8B21-478DB05793A1}" type="pres">
      <dgm:prSet presAssocID="{294246B7-6C81-464D-937D-AF144327A65A}" presName="compNode" presStyleCnt="0"/>
      <dgm:spPr/>
    </dgm:pt>
    <dgm:pt modelId="{38EB08F4-3368-4A6C-A0FC-567810F4B886}" type="pres">
      <dgm:prSet presAssocID="{294246B7-6C81-464D-937D-AF144327A65A}" presName="iconBgRect" presStyleLbl="bgShp" presStyleIdx="1" presStyleCnt="3"/>
      <dgm:spPr/>
    </dgm:pt>
    <dgm:pt modelId="{1E59C220-340E-42A3-8F7C-D92C865ADE7B}" type="pres">
      <dgm:prSet presAssocID="{294246B7-6C81-464D-937D-AF144327A65A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ærbar datamaskin"/>
        </a:ext>
      </dgm:extLst>
    </dgm:pt>
    <dgm:pt modelId="{92013E26-9F93-4BF3-BC4D-69E4476A5BE9}" type="pres">
      <dgm:prSet presAssocID="{294246B7-6C81-464D-937D-AF144327A65A}" presName="spaceRect" presStyleCnt="0"/>
      <dgm:spPr/>
    </dgm:pt>
    <dgm:pt modelId="{53B8D32E-E134-4EB7-AA0C-011120FA424A}" type="pres">
      <dgm:prSet presAssocID="{294246B7-6C81-464D-937D-AF144327A65A}" presName="textRect" presStyleLbl="revTx" presStyleIdx="1" presStyleCnt="3">
        <dgm:presLayoutVars>
          <dgm:chMax val="1"/>
          <dgm:chPref val="1"/>
        </dgm:presLayoutVars>
      </dgm:prSet>
      <dgm:spPr/>
    </dgm:pt>
    <dgm:pt modelId="{AFA871D6-9C3B-4C00-A92E-04F6618364FF}" type="pres">
      <dgm:prSet presAssocID="{76C80068-2BAF-49A9-A26A-5049DF36F45B}" presName="sibTrans" presStyleCnt="0"/>
      <dgm:spPr/>
    </dgm:pt>
    <dgm:pt modelId="{365489CF-C25C-41D7-A0BF-CBB7165D0663}" type="pres">
      <dgm:prSet presAssocID="{20273095-B900-4485-8A50-97B99C0F01E0}" presName="compNode" presStyleCnt="0"/>
      <dgm:spPr/>
    </dgm:pt>
    <dgm:pt modelId="{BF6D7FB8-68DD-4CC8-915A-468679BBAC7E}" type="pres">
      <dgm:prSet presAssocID="{20273095-B900-4485-8A50-97B99C0F01E0}" presName="iconBgRect" presStyleLbl="bgShp" presStyleIdx="2" presStyleCnt="3"/>
      <dgm:spPr/>
    </dgm:pt>
    <dgm:pt modelId="{FC197514-C195-4613-A685-727F2B47FCE0}" type="pres">
      <dgm:prSet presAssocID="{20273095-B900-4485-8A50-97B99C0F01E0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kst"/>
        </a:ext>
      </dgm:extLst>
    </dgm:pt>
    <dgm:pt modelId="{B252961B-70A5-4EB6-B6EA-D8EA81D7A2A4}" type="pres">
      <dgm:prSet presAssocID="{20273095-B900-4485-8A50-97B99C0F01E0}" presName="spaceRect" presStyleCnt="0"/>
      <dgm:spPr/>
    </dgm:pt>
    <dgm:pt modelId="{150AC20B-BFD3-48B4-8683-E6637E5C4454}" type="pres">
      <dgm:prSet presAssocID="{20273095-B900-4485-8A50-97B99C0F01E0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A065A50C-4E05-4CB3-A945-8F221562033C}" srcId="{B40AA8DD-1CC1-4720-AE2C-D67CD3E00B5E}" destId="{E5FC860C-61BB-47B9-997C-FEAB88FCBAA0}" srcOrd="0" destOrd="0" parTransId="{5036719F-A335-49A9-BB90-1655D15DCCC3}" sibTransId="{262BEFAA-3FCB-4906-BE92-FDBB8C211191}"/>
    <dgm:cxn modelId="{3FC45728-82D9-450D-BB96-E895117FCA86}" type="presOf" srcId="{20273095-B900-4485-8A50-97B99C0F01E0}" destId="{150AC20B-BFD3-48B4-8683-E6637E5C4454}" srcOrd="0" destOrd="0" presId="urn:microsoft.com/office/officeart/2018/5/layout/IconCircleLabelList"/>
    <dgm:cxn modelId="{29893780-BE86-4221-9667-44B765A0614A}" type="presOf" srcId="{294246B7-6C81-464D-937D-AF144327A65A}" destId="{53B8D32E-E134-4EB7-AA0C-011120FA424A}" srcOrd="0" destOrd="0" presId="urn:microsoft.com/office/officeart/2018/5/layout/IconCircleLabelList"/>
    <dgm:cxn modelId="{D2432681-EBC2-44AD-913F-1F7A32423369}" srcId="{B40AA8DD-1CC1-4720-AE2C-D67CD3E00B5E}" destId="{294246B7-6C81-464D-937D-AF144327A65A}" srcOrd="1" destOrd="0" parTransId="{D6EFC577-0A0D-4BBF-A651-605F73EA6CB6}" sibTransId="{76C80068-2BAF-49A9-A26A-5049DF36F45B}"/>
    <dgm:cxn modelId="{6831D385-1D5C-4194-A449-1C5E09D1D75A}" type="presOf" srcId="{B40AA8DD-1CC1-4720-AE2C-D67CD3E00B5E}" destId="{B6C55345-F6B4-4950-AB98-72911BE7855E}" srcOrd="0" destOrd="0" presId="urn:microsoft.com/office/officeart/2018/5/layout/IconCircleLabelList"/>
    <dgm:cxn modelId="{2E136FA9-76EF-4AEC-8239-096273820A00}" srcId="{B40AA8DD-1CC1-4720-AE2C-D67CD3E00B5E}" destId="{20273095-B900-4485-8A50-97B99C0F01E0}" srcOrd="2" destOrd="0" parTransId="{5A16D2B1-FF23-444E-B0EE-BC4DB3336650}" sibTransId="{FA495061-C78E-47C3-9C40-8FFD651F3E32}"/>
    <dgm:cxn modelId="{82A900D2-E15B-4CB9-BBBB-4A778EEAAD1E}" type="presOf" srcId="{E5FC860C-61BB-47B9-997C-FEAB88FCBAA0}" destId="{8B275488-92A8-4C46-8188-95B669FF8326}" srcOrd="0" destOrd="0" presId="urn:microsoft.com/office/officeart/2018/5/layout/IconCircleLabelList"/>
    <dgm:cxn modelId="{7C4CB480-93F6-4D08-A4ED-A4DD5A534A7F}" type="presParOf" srcId="{B6C55345-F6B4-4950-AB98-72911BE7855E}" destId="{2AE7ACC0-EDCA-42F5-BF78-4F7ECFF31FC5}" srcOrd="0" destOrd="0" presId="urn:microsoft.com/office/officeart/2018/5/layout/IconCircleLabelList"/>
    <dgm:cxn modelId="{4F582321-ACA0-43CC-BA92-B1FD0BFD765D}" type="presParOf" srcId="{2AE7ACC0-EDCA-42F5-BF78-4F7ECFF31FC5}" destId="{ED97BA61-6BFF-4194-ABCF-63AC4E57187C}" srcOrd="0" destOrd="0" presId="urn:microsoft.com/office/officeart/2018/5/layout/IconCircleLabelList"/>
    <dgm:cxn modelId="{752DAA9F-67D1-40B3-9152-20D795598590}" type="presParOf" srcId="{2AE7ACC0-EDCA-42F5-BF78-4F7ECFF31FC5}" destId="{7520007A-A205-4860-8305-3036CF396F29}" srcOrd="1" destOrd="0" presId="urn:microsoft.com/office/officeart/2018/5/layout/IconCircleLabelList"/>
    <dgm:cxn modelId="{1DBAF449-6616-4365-816A-31F1C1657128}" type="presParOf" srcId="{2AE7ACC0-EDCA-42F5-BF78-4F7ECFF31FC5}" destId="{4132EA86-BC27-4D81-92F0-AA49D7784D83}" srcOrd="2" destOrd="0" presId="urn:microsoft.com/office/officeart/2018/5/layout/IconCircleLabelList"/>
    <dgm:cxn modelId="{C8FF6709-FE81-4636-AB64-4F4D3C2ABD6F}" type="presParOf" srcId="{2AE7ACC0-EDCA-42F5-BF78-4F7ECFF31FC5}" destId="{8B275488-92A8-4C46-8188-95B669FF8326}" srcOrd="3" destOrd="0" presId="urn:microsoft.com/office/officeart/2018/5/layout/IconCircleLabelList"/>
    <dgm:cxn modelId="{004AD886-B8E9-42F7-9340-376FEE32A012}" type="presParOf" srcId="{B6C55345-F6B4-4950-AB98-72911BE7855E}" destId="{B306F1F0-DD53-4CE7-A2AE-CABB44BCB1BA}" srcOrd="1" destOrd="0" presId="urn:microsoft.com/office/officeart/2018/5/layout/IconCircleLabelList"/>
    <dgm:cxn modelId="{A8F007C6-0415-417E-81A2-A0940835177C}" type="presParOf" srcId="{B6C55345-F6B4-4950-AB98-72911BE7855E}" destId="{5A1700EF-DABB-44ED-8B21-478DB05793A1}" srcOrd="2" destOrd="0" presId="urn:microsoft.com/office/officeart/2018/5/layout/IconCircleLabelList"/>
    <dgm:cxn modelId="{0E3CC76A-08DD-4FE6-8404-0CFF821B7230}" type="presParOf" srcId="{5A1700EF-DABB-44ED-8B21-478DB05793A1}" destId="{38EB08F4-3368-4A6C-A0FC-567810F4B886}" srcOrd="0" destOrd="0" presId="urn:microsoft.com/office/officeart/2018/5/layout/IconCircleLabelList"/>
    <dgm:cxn modelId="{313224C5-0305-4F4B-BF3C-C61E0FB634F9}" type="presParOf" srcId="{5A1700EF-DABB-44ED-8B21-478DB05793A1}" destId="{1E59C220-340E-42A3-8F7C-D92C865ADE7B}" srcOrd="1" destOrd="0" presId="urn:microsoft.com/office/officeart/2018/5/layout/IconCircleLabelList"/>
    <dgm:cxn modelId="{E9AE1B18-312C-4739-948A-7A44664D07A6}" type="presParOf" srcId="{5A1700EF-DABB-44ED-8B21-478DB05793A1}" destId="{92013E26-9F93-4BF3-BC4D-69E4476A5BE9}" srcOrd="2" destOrd="0" presId="urn:microsoft.com/office/officeart/2018/5/layout/IconCircleLabelList"/>
    <dgm:cxn modelId="{EAC39849-9E8B-4C5E-9905-BD182BC99B9C}" type="presParOf" srcId="{5A1700EF-DABB-44ED-8B21-478DB05793A1}" destId="{53B8D32E-E134-4EB7-AA0C-011120FA424A}" srcOrd="3" destOrd="0" presId="urn:microsoft.com/office/officeart/2018/5/layout/IconCircleLabelList"/>
    <dgm:cxn modelId="{C17D3892-2966-440E-A5D8-0F4370411AF7}" type="presParOf" srcId="{B6C55345-F6B4-4950-AB98-72911BE7855E}" destId="{AFA871D6-9C3B-4C00-A92E-04F6618364FF}" srcOrd="3" destOrd="0" presId="urn:microsoft.com/office/officeart/2018/5/layout/IconCircleLabelList"/>
    <dgm:cxn modelId="{8533BBF5-0295-4DD4-822D-F8910F5A905A}" type="presParOf" srcId="{B6C55345-F6B4-4950-AB98-72911BE7855E}" destId="{365489CF-C25C-41D7-A0BF-CBB7165D0663}" srcOrd="4" destOrd="0" presId="urn:microsoft.com/office/officeart/2018/5/layout/IconCircleLabelList"/>
    <dgm:cxn modelId="{311C90BF-312F-4140-B275-F6743390E2D8}" type="presParOf" srcId="{365489CF-C25C-41D7-A0BF-CBB7165D0663}" destId="{BF6D7FB8-68DD-4CC8-915A-468679BBAC7E}" srcOrd="0" destOrd="0" presId="urn:microsoft.com/office/officeart/2018/5/layout/IconCircleLabelList"/>
    <dgm:cxn modelId="{4DED04CF-CA82-409F-B549-4CA78913B7AC}" type="presParOf" srcId="{365489CF-C25C-41D7-A0BF-CBB7165D0663}" destId="{FC197514-C195-4613-A685-727F2B47FCE0}" srcOrd="1" destOrd="0" presId="urn:microsoft.com/office/officeart/2018/5/layout/IconCircleLabelList"/>
    <dgm:cxn modelId="{61D05FE6-1D4C-4277-A45E-88E071350538}" type="presParOf" srcId="{365489CF-C25C-41D7-A0BF-CBB7165D0663}" destId="{B252961B-70A5-4EB6-B6EA-D8EA81D7A2A4}" srcOrd="2" destOrd="0" presId="urn:microsoft.com/office/officeart/2018/5/layout/IconCircleLabelList"/>
    <dgm:cxn modelId="{8E2329F1-D838-4030-BCAF-2EF54B6C39DD}" type="presParOf" srcId="{365489CF-C25C-41D7-A0BF-CBB7165D0663}" destId="{150AC20B-BFD3-48B4-8683-E6637E5C4454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2AF5687-68C1-4F6C-ACF8-B415C1C839A4}" type="doc">
      <dgm:prSet loTypeId="urn:microsoft.com/office/officeart/2009/3/layout/HorizontalOrganizationChart" loCatId="hierarchy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D644B192-93FE-4B70-9869-77BDB702EA5B}">
      <dgm:prSet/>
      <dgm:spPr/>
      <dgm:t>
        <a:bodyPr/>
        <a:lstStyle/>
        <a:p>
          <a:r>
            <a:rPr lang="en-GB" dirty="0"/>
            <a:t>No C:\ drive -  Only mount points</a:t>
          </a:r>
          <a:endParaRPr lang="en-US" dirty="0"/>
        </a:p>
      </dgm:t>
    </dgm:pt>
    <dgm:pt modelId="{03318E3B-C009-4F32-83CE-0A207EEE1AE8}" type="parTrans" cxnId="{382B9713-1427-4ED8-BAEF-DF837B3C4746}">
      <dgm:prSet/>
      <dgm:spPr/>
      <dgm:t>
        <a:bodyPr/>
        <a:lstStyle/>
        <a:p>
          <a:endParaRPr lang="en-US"/>
        </a:p>
      </dgm:t>
    </dgm:pt>
    <dgm:pt modelId="{6BC7F02A-EE97-4ACF-B3C3-CFB2B853B9AC}" type="sibTrans" cxnId="{382B9713-1427-4ED8-BAEF-DF837B3C4746}">
      <dgm:prSet/>
      <dgm:spPr/>
      <dgm:t>
        <a:bodyPr/>
        <a:lstStyle/>
        <a:p>
          <a:endParaRPr lang="en-US"/>
        </a:p>
      </dgm:t>
    </dgm:pt>
    <dgm:pt modelId="{454E6189-F934-4B09-9133-445036376C54}">
      <dgm:prSet/>
      <dgm:spPr/>
      <dgm:t>
        <a:bodyPr/>
        <a:lstStyle/>
        <a:p>
          <a:r>
            <a:rPr lang="en-GB" dirty="0"/>
            <a:t>Update strategy</a:t>
          </a:r>
          <a:endParaRPr lang="en-US" dirty="0"/>
        </a:p>
      </dgm:t>
    </dgm:pt>
    <dgm:pt modelId="{D4428A0C-A56C-4F33-8CDB-9CFD36E937E9}" type="parTrans" cxnId="{98A6C0F3-B7C1-4172-8B70-BF85CEF08196}">
      <dgm:prSet/>
      <dgm:spPr/>
      <dgm:t>
        <a:bodyPr/>
        <a:lstStyle/>
        <a:p>
          <a:endParaRPr lang="en-US"/>
        </a:p>
      </dgm:t>
    </dgm:pt>
    <dgm:pt modelId="{49C73C93-880E-40A4-B13E-FE928E049C05}" type="sibTrans" cxnId="{98A6C0F3-B7C1-4172-8B70-BF85CEF08196}">
      <dgm:prSet/>
      <dgm:spPr/>
      <dgm:t>
        <a:bodyPr/>
        <a:lstStyle/>
        <a:p>
          <a:endParaRPr lang="en-US"/>
        </a:p>
      </dgm:t>
    </dgm:pt>
    <dgm:pt modelId="{54FB98E2-211B-41FB-9EAD-013166A484DF}">
      <dgm:prSet/>
      <dgm:spPr/>
      <dgm:t>
        <a:bodyPr/>
        <a:lstStyle/>
        <a:p>
          <a:r>
            <a:rPr lang="en-GB" dirty="0"/>
            <a:t>Usually free</a:t>
          </a:r>
          <a:endParaRPr lang="en-US" dirty="0"/>
        </a:p>
      </dgm:t>
    </dgm:pt>
    <dgm:pt modelId="{02EF1265-0710-46C3-944A-A77D51C197E0}" type="parTrans" cxnId="{ABE9F710-A0BB-4CD1-B811-3C1CE92A943C}">
      <dgm:prSet/>
      <dgm:spPr/>
      <dgm:t>
        <a:bodyPr/>
        <a:lstStyle/>
        <a:p>
          <a:endParaRPr lang="en-US"/>
        </a:p>
      </dgm:t>
    </dgm:pt>
    <dgm:pt modelId="{587BCC23-5FE6-4C7B-8634-BE47C86FF563}" type="sibTrans" cxnId="{ABE9F710-A0BB-4CD1-B811-3C1CE92A943C}">
      <dgm:prSet/>
      <dgm:spPr/>
      <dgm:t>
        <a:bodyPr/>
        <a:lstStyle/>
        <a:p>
          <a:endParaRPr lang="en-US"/>
        </a:p>
      </dgm:t>
    </dgm:pt>
    <dgm:pt modelId="{8763E9C7-6E6D-41EE-8E24-747814C87E75}">
      <dgm:prSet/>
      <dgm:spPr/>
      <dgm:t>
        <a:bodyPr/>
        <a:lstStyle/>
        <a:p>
          <a:r>
            <a:rPr lang="en-GB"/>
            <a:t>Root user</a:t>
          </a:r>
          <a:endParaRPr lang="en-US"/>
        </a:p>
      </dgm:t>
    </dgm:pt>
    <dgm:pt modelId="{59E17DCC-84FB-45C9-8BE1-447E3ED3C2C8}" type="parTrans" cxnId="{495794F9-46CB-40B4-82F6-130F331CFA6B}">
      <dgm:prSet/>
      <dgm:spPr/>
      <dgm:t>
        <a:bodyPr/>
        <a:lstStyle/>
        <a:p>
          <a:endParaRPr lang="en-US"/>
        </a:p>
      </dgm:t>
    </dgm:pt>
    <dgm:pt modelId="{149A91F0-8B8B-41E1-8148-F7B6CE7BD7E6}" type="sibTrans" cxnId="{495794F9-46CB-40B4-82F6-130F331CFA6B}">
      <dgm:prSet/>
      <dgm:spPr/>
      <dgm:t>
        <a:bodyPr/>
        <a:lstStyle/>
        <a:p>
          <a:endParaRPr lang="en-US"/>
        </a:p>
      </dgm:t>
    </dgm:pt>
    <dgm:pt modelId="{91638CF6-0B20-4E2C-A47F-E4C33A91127E}" type="pres">
      <dgm:prSet presAssocID="{22AF5687-68C1-4F6C-ACF8-B415C1C839A4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43E3F564-3D92-4A2B-A32C-5EFA6E4B7F91}" type="pres">
      <dgm:prSet presAssocID="{D644B192-93FE-4B70-9869-77BDB702EA5B}" presName="hierRoot1" presStyleCnt="0">
        <dgm:presLayoutVars>
          <dgm:hierBranch val="init"/>
        </dgm:presLayoutVars>
      </dgm:prSet>
      <dgm:spPr/>
    </dgm:pt>
    <dgm:pt modelId="{C9ED43A8-6F3F-4CEC-9F16-027ECE868D9A}" type="pres">
      <dgm:prSet presAssocID="{D644B192-93FE-4B70-9869-77BDB702EA5B}" presName="rootComposite1" presStyleCnt="0"/>
      <dgm:spPr/>
    </dgm:pt>
    <dgm:pt modelId="{BE733BE3-C2EC-4548-ADA7-D1F3BC7180A7}" type="pres">
      <dgm:prSet presAssocID="{D644B192-93FE-4B70-9869-77BDB702EA5B}" presName="rootText1" presStyleLbl="node0" presStyleIdx="0" presStyleCnt="4">
        <dgm:presLayoutVars>
          <dgm:chPref val="3"/>
        </dgm:presLayoutVars>
      </dgm:prSet>
      <dgm:spPr/>
    </dgm:pt>
    <dgm:pt modelId="{12D7FDD8-224F-4130-9549-80C80EFD420C}" type="pres">
      <dgm:prSet presAssocID="{D644B192-93FE-4B70-9869-77BDB702EA5B}" presName="rootConnector1" presStyleLbl="node1" presStyleIdx="0" presStyleCnt="0"/>
      <dgm:spPr/>
    </dgm:pt>
    <dgm:pt modelId="{0D51BFDD-BCB1-4E72-BFC7-48F8B1CEF98B}" type="pres">
      <dgm:prSet presAssocID="{D644B192-93FE-4B70-9869-77BDB702EA5B}" presName="hierChild2" presStyleCnt="0"/>
      <dgm:spPr/>
    </dgm:pt>
    <dgm:pt modelId="{6CFF1869-E65E-4612-B620-AE3481F82B6D}" type="pres">
      <dgm:prSet presAssocID="{D644B192-93FE-4B70-9869-77BDB702EA5B}" presName="hierChild3" presStyleCnt="0"/>
      <dgm:spPr/>
    </dgm:pt>
    <dgm:pt modelId="{06E0BB3C-544B-4C19-A1F9-4766780C1F7D}" type="pres">
      <dgm:prSet presAssocID="{454E6189-F934-4B09-9133-445036376C54}" presName="hierRoot1" presStyleCnt="0">
        <dgm:presLayoutVars>
          <dgm:hierBranch val="init"/>
        </dgm:presLayoutVars>
      </dgm:prSet>
      <dgm:spPr/>
    </dgm:pt>
    <dgm:pt modelId="{A5082C66-ECCA-4DE2-A788-3991B24E0AF6}" type="pres">
      <dgm:prSet presAssocID="{454E6189-F934-4B09-9133-445036376C54}" presName="rootComposite1" presStyleCnt="0"/>
      <dgm:spPr/>
    </dgm:pt>
    <dgm:pt modelId="{7FAE9DA1-9876-45FB-BDE5-A0E6C94FA1F8}" type="pres">
      <dgm:prSet presAssocID="{454E6189-F934-4B09-9133-445036376C54}" presName="rootText1" presStyleLbl="node0" presStyleIdx="1" presStyleCnt="4">
        <dgm:presLayoutVars>
          <dgm:chPref val="3"/>
        </dgm:presLayoutVars>
      </dgm:prSet>
      <dgm:spPr/>
    </dgm:pt>
    <dgm:pt modelId="{B701ED9A-5D50-49E0-91EB-8BA41D1BAD89}" type="pres">
      <dgm:prSet presAssocID="{454E6189-F934-4B09-9133-445036376C54}" presName="rootConnector1" presStyleLbl="node1" presStyleIdx="0" presStyleCnt="0"/>
      <dgm:spPr/>
    </dgm:pt>
    <dgm:pt modelId="{2CD948EC-AB82-411E-8BD7-50CE1FE0416D}" type="pres">
      <dgm:prSet presAssocID="{454E6189-F934-4B09-9133-445036376C54}" presName="hierChild2" presStyleCnt="0"/>
      <dgm:spPr/>
    </dgm:pt>
    <dgm:pt modelId="{5564235B-2A09-499B-A822-D4215BE95F8E}" type="pres">
      <dgm:prSet presAssocID="{454E6189-F934-4B09-9133-445036376C54}" presName="hierChild3" presStyleCnt="0"/>
      <dgm:spPr/>
    </dgm:pt>
    <dgm:pt modelId="{C8D33BC2-3675-4C75-A804-CED0F4756FD9}" type="pres">
      <dgm:prSet presAssocID="{54FB98E2-211B-41FB-9EAD-013166A484DF}" presName="hierRoot1" presStyleCnt="0">
        <dgm:presLayoutVars>
          <dgm:hierBranch val="init"/>
        </dgm:presLayoutVars>
      </dgm:prSet>
      <dgm:spPr/>
    </dgm:pt>
    <dgm:pt modelId="{3A8A3068-8EBE-41F4-81B9-3659879939B5}" type="pres">
      <dgm:prSet presAssocID="{54FB98E2-211B-41FB-9EAD-013166A484DF}" presName="rootComposite1" presStyleCnt="0"/>
      <dgm:spPr/>
    </dgm:pt>
    <dgm:pt modelId="{5F953680-8DE0-4CC0-AB26-F11520CC6B5F}" type="pres">
      <dgm:prSet presAssocID="{54FB98E2-211B-41FB-9EAD-013166A484DF}" presName="rootText1" presStyleLbl="node0" presStyleIdx="2" presStyleCnt="4">
        <dgm:presLayoutVars>
          <dgm:chPref val="3"/>
        </dgm:presLayoutVars>
      </dgm:prSet>
      <dgm:spPr/>
    </dgm:pt>
    <dgm:pt modelId="{39697B78-F7D0-47E1-8653-D788F81F0626}" type="pres">
      <dgm:prSet presAssocID="{54FB98E2-211B-41FB-9EAD-013166A484DF}" presName="rootConnector1" presStyleLbl="node1" presStyleIdx="0" presStyleCnt="0"/>
      <dgm:spPr/>
    </dgm:pt>
    <dgm:pt modelId="{A992FBC6-0885-4C66-8975-95D39AFFB19C}" type="pres">
      <dgm:prSet presAssocID="{54FB98E2-211B-41FB-9EAD-013166A484DF}" presName="hierChild2" presStyleCnt="0"/>
      <dgm:spPr/>
    </dgm:pt>
    <dgm:pt modelId="{4A369961-A6C2-4B92-B17D-AF582FEFA2CD}" type="pres">
      <dgm:prSet presAssocID="{54FB98E2-211B-41FB-9EAD-013166A484DF}" presName="hierChild3" presStyleCnt="0"/>
      <dgm:spPr/>
    </dgm:pt>
    <dgm:pt modelId="{B500238F-CF30-41A3-8148-A15D59A30FD7}" type="pres">
      <dgm:prSet presAssocID="{8763E9C7-6E6D-41EE-8E24-747814C87E75}" presName="hierRoot1" presStyleCnt="0">
        <dgm:presLayoutVars>
          <dgm:hierBranch val="init"/>
        </dgm:presLayoutVars>
      </dgm:prSet>
      <dgm:spPr/>
    </dgm:pt>
    <dgm:pt modelId="{C98B8969-3AD3-4F51-AE65-B72C562F71CB}" type="pres">
      <dgm:prSet presAssocID="{8763E9C7-6E6D-41EE-8E24-747814C87E75}" presName="rootComposite1" presStyleCnt="0"/>
      <dgm:spPr/>
    </dgm:pt>
    <dgm:pt modelId="{202765A0-6DBC-483E-94E5-C9D002D8D2D7}" type="pres">
      <dgm:prSet presAssocID="{8763E9C7-6E6D-41EE-8E24-747814C87E75}" presName="rootText1" presStyleLbl="node0" presStyleIdx="3" presStyleCnt="4">
        <dgm:presLayoutVars>
          <dgm:chPref val="3"/>
        </dgm:presLayoutVars>
      </dgm:prSet>
      <dgm:spPr/>
    </dgm:pt>
    <dgm:pt modelId="{41F2EAC9-F86F-4333-8C43-40AC72F0090F}" type="pres">
      <dgm:prSet presAssocID="{8763E9C7-6E6D-41EE-8E24-747814C87E75}" presName="rootConnector1" presStyleLbl="node1" presStyleIdx="0" presStyleCnt="0"/>
      <dgm:spPr/>
    </dgm:pt>
    <dgm:pt modelId="{93FBAEF2-1084-4144-9F79-160AA98B3BA9}" type="pres">
      <dgm:prSet presAssocID="{8763E9C7-6E6D-41EE-8E24-747814C87E75}" presName="hierChild2" presStyleCnt="0"/>
      <dgm:spPr/>
    </dgm:pt>
    <dgm:pt modelId="{1D0BE381-A83E-47B1-B4F3-F07AC174FC52}" type="pres">
      <dgm:prSet presAssocID="{8763E9C7-6E6D-41EE-8E24-747814C87E75}" presName="hierChild3" presStyleCnt="0"/>
      <dgm:spPr/>
    </dgm:pt>
  </dgm:ptLst>
  <dgm:cxnLst>
    <dgm:cxn modelId="{ABE9F710-A0BB-4CD1-B811-3C1CE92A943C}" srcId="{22AF5687-68C1-4F6C-ACF8-B415C1C839A4}" destId="{54FB98E2-211B-41FB-9EAD-013166A484DF}" srcOrd="2" destOrd="0" parTransId="{02EF1265-0710-46C3-944A-A77D51C197E0}" sibTransId="{587BCC23-5FE6-4C7B-8634-BE47C86FF563}"/>
    <dgm:cxn modelId="{382B9713-1427-4ED8-BAEF-DF837B3C4746}" srcId="{22AF5687-68C1-4F6C-ACF8-B415C1C839A4}" destId="{D644B192-93FE-4B70-9869-77BDB702EA5B}" srcOrd="0" destOrd="0" parTransId="{03318E3B-C009-4F32-83CE-0A207EEE1AE8}" sibTransId="{6BC7F02A-EE97-4ACF-B3C3-CFB2B853B9AC}"/>
    <dgm:cxn modelId="{19026D68-B8FA-4008-950E-246ECB74FCFC}" type="presOf" srcId="{454E6189-F934-4B09-9133-445036376C54}" destId="{B701ED9A-5D50-49E0-91EB-8BA41D1BAD89}" srcOrd="1" destOrd="0" presId="urn:microsoft.com/office/officeart/2009/3/layout/HorizontalOrganizationChart"/>
    <dgm:cxn modelId="{127D436C-EEC6-4692-81CD-E2162A2B9823}" type="presOf" srcId="{D644B192-93FE-4B70-9869-77BDB702EA5B}" destId="{12D7FDD8-224F-4130-9549-80C80EFD420C}" srcOrd="1" destOrd="0" presId="urn:microsoft.com/office/officeart/2009/3/layout/HorizontalOrganizationChart"/>
    <dgm:cxn modelId="{7B08E653-9355-4D63-9614-2A5FC404D30A}" type="presOf" srcId="{D644B192-93FE-4B70-9869-77BDB702EA5B}" destId="{BE733BE3-C2EC-4548-ADA7-D1F3BC7180A7}" srcOrd="0" destOrd="0" presId="urn:microsoft.com/office/officeart/2009/3/layout/HorizontalOrganizationChart"/>
    <dgm:cxn modelId="{8205E586-49F5-49D6-AAF0-392ACAD4E1EC}" type="presOf" srcId="{54FB98E2-211B-41FB-9EAD-013166A484DF}" destId="{39697B78-F7D0-47E1-8653-D788F81F0626}" srcOrd="1" destOrd="0" presId="urn:microsoft.com/office/officeart/2009/3/layout/HorizontalOrganizationChart"/>
    <dgm:cxn modelId="{5502848A-7D77-4B41-A275-24D4305C6F4D}" type="presOf" srcId="{454E6189-F934-4B09-9133-445036376C54}" destId="{7FAE9DA1-9876-45FB-BDE5-A0E6C94FA1F8}" srcOrd="0" destOrd="0" presId="urn:microsoft.com/office/officeart/2009/3/layout/HorizontalOrganizationChart"/>
    <dgm:cxn modelId="{6C274A90-4870-49DF-BF24-15E6DC9C14E5}" type="presOf" srcId="{8763E9C7-6E6D-41EE-8E24-747814C87E75}" destId="{202765A0-6DBC-483E-94E5-C9D002D8D2D7}" srcOrd="0" destOrd="0" presId="urn:microsoft.com/office/officeart/2009/3/layout/HorizontalOrganizationChart"/>
    <dgm:cxn modelId="{E5ED3CA1-0CF6-42E1-ACA6-4EB14AEAEA04}" type="presOf" srcId="{22AF5687-68C1-4F6C-ACF8-B415C1C839A4}" destId="{91638CF6-0B20-4E2C-A47F-E4C33A91127E}" srcOrd="0" destOrd="0" presId="urn:microsoft.com/office/officeart/2009/3/layout/HorizontalOrganizationChart"/>
    <dgm:cxn modelId="{4ABA47AE-ED9E-47DB-B34E-B45C3DF743C9}" type="presOf" srcId="{8763E9C7-6E6D-41EE-8E24-747814C87E75}" destId="{41F2EAC9-F86F-4333-8C43-40AC72F0090F}" srcOrd="1" destOrd="0" presId="urn:microsoft.com/office/officeart/2009/3/layout/HorizontalOrganizationChart"/>
    <dgm:cxn modelId="{98A6C0F3-B7C1-4172-8B70-BF85CEF08196}" srcId="{22AF5687-68C1-4F6C-ACF8-B415C1C839A4}" destId="{454E6189-F934-4B09-9133-445036376C54}" srcOrd="1" destOrd="0" parTransId="{D4428A0C-A56C-4F33-8CDB-9CFD36E937E9}" sibTransId="{49C73C93-880E-40A4-B13E-FE928E049C05}"/>
    <dgm:cxn modelId="{495794F9-46CB-40B4-82F6-130F331CFA6B}" srcId="{22AF5687-68C1-4F6C-ACF8-B415C1C839A4}" destId="{8763E9C7-6E6D-41EE-8E24-747814C87E75}" srcOrd="3" destOrd="0" parTransId="{59E17DCC-84FB-45C9-8BE1-447E3ED3C2C8}" sibTransId="{149A91F0-8B8B-41E1-8148-F7B6CE7BD7E6}"/>
    <dgm:cxn modelId="{0BC23DFA-43F7-41B9-A383-D2B1D0C21A28}" type="presOf" srcId="{54FB98E2-211B-41FB-9EAD-013166A484DF}" destId="{5F953680-8DE0-4CC0-AB26-F11520CC6B5F}" srcOrd="0" destOrd="0" presId="urn:microsoft.com/office/officeart/2009/3/layout/HorizontalOrganizationChart"/>
    <dgm:cxn modelId="{D49FD5C6-DC73-40BC-B821-96F35A1961CB}" type="presParOf" srcId="{91638CF6-0B20-4E2C-A47F-E4C33A91127E}" destId="{43E3F564-3D92-4A2B-A32C-5EFA6E4B7F91}" srcOrd="0" destOrd="0" presId="urn:microsoft.com/office/officeart/2009/3/layout/HorizontalOrganizationChart"/>
    <dgm:cxn modelId="{5A349723-C218-4B16-AEC9-23965D9A484A}" type="presParOf" srcId="{43E3F564-3D92-4A2B-A32C-5EFA6E4B7F91}" destId="{C9ED43A8-6F3F-4CEC-9F16-027ECE868D9A}" srcOrd="0" destOrd="0" presId="urn:microsoft.com/office/officeart/2009/3/layout/HorizontalOrganizationChart"/>
    <dgm:cxn modelId="{4F5A7563-D7E0-41D1-B5CD-C329CBBD4A4B}" type="presParOf" srcId="{C9ED43A8-6F3F-4CEC-9F16-027ECE868D9A}" destId="{BE733BE3-C2EC-4548-ADA7-D1F3BC7180A7}" srcOrd="0" destOrd="0" presId="urn:microsoft.com/office/officeart/2009/3/layout/HorizontalOrganizationChart"/>
    <dgm:cxn modelId="{1E45EB25-B3BA-4331-ADB5-C879A7C6A49B}" type="presParOf" srcId="{C9ED43A8-6F3F-4CEC-9F16-027ECE868D9A}" destId="{12D7FDD8-224F-4130-9549-80C80EFD420C}" srcOrd="1" destOrd="0" presId="urn:microsoft.com/office/officeart/2009/3/layout/HorizontalOrganizationChart"/>
    <dgm:cxn modelId="{0ABA6491-74CC-44DD-9719-DE0832009D9B}" type="presParOf" srcId="{43E3F564-3D92-4A2B-A32C-5EFA6E4B7F91}" destId="{0D51BFDD-BCB1-4E72-BFC7-48F8B1CEF98B}" srcOrd="1" destOrd="0" presId="urn:microsoft.com/office/officeart/2009/3/layout/HorizontalOrganizationChart"/>
    <dgm:cxn modelId="{7285E02A-24CB-492E-B807-C0834DBF71D9}" type="presParOf" srcId="{43E3F564-3D92-4A2B-A32C-5EFA6E4B7F91}" destId="{6CFF1869-E65E-4612-B620-AE3481F82B6D}" srcOrd="2" destOrd="0" presId="urn:microsoft.com/office/officeart/2009/3/layout/HorizontalOrganizationChart"/>
    <dgm:cxn modelId="{A2158576-2D26-432A-AA2F-E2CF24EAD471}" type="presParOf" srcId="{91638CF6-0B20-4E2C-A47F-E4C33A91127E}" destId="{06E0BB3C-544B-4C19-A1F9-4766780C1F7D}" srcOrd="1" destOrd="0" presId="urn:microsoft.com/office/officeart/2009/3/layout/HorizontalOrganizationChart"/>
    <dgm:cxn modelId="{AF2B16CF-6FC0-443B-A9B1-34E92FF5E614}" type="presParOf" srcId="{06E0BB3C-544B-4C19-A1F9-4766780C1F7D}" destId="{A5082C66-ECCA-4DE2-A788-3991B24E0AF6}" srcOrd="0" destOrd="0" presId="urn:microsoft.com/office/officeart/2009/3/layout/HorizontalOrganizationChart"/>
    <dgm:cxn modelId="{272DEDE3-7CD1-4748-8929-771C8860C0DE}" type="presParOf" srcId="{A5082C66-ECCA-4DE2-A788-3991B24E0AF6}" destId="{7FAE9DA1-9876-45FB-BDE5-A0E6C94FA1F8}" srcOrd="0" destOrd="0" presId="urn:microsoft.com/office/officeart/2009/3/layout/HorizontalOrganizationChart"/>
    <dgm:cxn modelId="{577FC725-1C1B-4675-97D5-BB88453F2403}" type="presParOf" srcId="{A5082C66-ECCA-4DE2-A788-3991B24E0AF6}" destId="{B701ED9A-5D50-49E0-91EB-8BA41D1BAD89}" srcOrd="1" destOrd="0" presId="urn:microsoft.com/office/officeart/2009/3/layout/HorizontalOrganizationChart"/>
    <dgm:cxn modelId="{4BA4983E-9B4E-4FB3-8B17-AD58776B6890}" type="presParOf" srcId="{06E0BB3C-544B-4C19-A1F9-4766780C1F7D}" destId="{2CD948EC-AB82-411E-8BD7-50CE1FE0416D}" srcOrd="1" destOrd="0" presId="urn:microsoft.com/office/officeart/2009/3/layout/HorizontalOrganizationChart"/>
    <dgm:cxn modelId="{AA03B166-0EEA-4D19-9B28-6C1F62F74561}" type="presParOf" srcId="{06E0BB3C-544B-4C19-A1F9-4766780C1F7D}" destId="{5564235B-2A09-499B-A822-D4215BE95F8E}" srcOrd="2" destOrd="0" presId="urn:microsoft.com/office/officeart/2009/3/layout/HorizontalOrganizationChart"/>
    <dgm:cxn modelId="{75A9C15E-F9BB-4A36-8996-3A56F040131E}" type="presParOf" srcId="{91638CF6-0B20-4E2C-A47F-E4C33A91127E}" destId="{C8D33BC2-3675-4C75-A804-CED0F4756FD9}" srcOrd="2" destOrd="0" presId="urn:microsoft.com/office/officeart/2009/3/layout/HorizontalOrganizationChart"/>
    <dgm:cxn modelId="{BD4FF83D-4396-4944-B4D0-34D63E26A255}" type="presParOf" srcId="{C8D33BC2-3675-4C75-A804-CED0F4756FD9}" destId="{3A8A3068-8EBE-41F4-81B9-3659879939B5}" srcOrd="0" destOrd="0" presId="urn:microsoft.com/office/officeart/2009/3/layout/HorizontalOrganizationChart"/>
    <dgm:cxn modelId="{A193BF7E-4943-4791-AEE1-D28B682AEF4F}" type="presParOf" srcId="{3A8A3068-8EBE-41F4-81B9-3659879939B5}" destId="{5F953680-8DE0-4CC0-AB26-F11520CC6B5F}" srcOrd="0" destOrd="0" presId="urn:microsoft.com/office/officeart/2009/3/layout/HorizontalOrganizationChart"/>
    <dgm:cxn modelId="{1979AAF1-41B9-4ABB-8F63-7B2D05F12E78}" type="presParOf" srcId="{3A8A3068-8EBE-41F4-81B9-3659879939B5}" destId="{39697B78-F7D0-47E1-8653-D788F81F0626}" srcOrd="1" destOrd="0" presId="urn:microsoft.com/office/officeart/2009/3/layout/HorizontalOrganizationChart"/>
    <dgm:cxn modelId="{44ECC8CD-F51C-4905-A681-4968EEF4A7C7}" type="presParOf" srcId="{C8D33BC2-3675-4C75-A804-CED0F4756FD9}" destId="{A992FBC6-0885-4C66-8975-95D39AFFB19C}" srcOrd="1" destOrd="0" presId="urn:microsoft.com/office/officeart/2009/3/layout/HorizontalOrganizationChart"/>
    <dgm:cxn modelId="{8B64F3EA-0B7A-46EC-8818-BC8A272456E3}" type="presParOf" srcId="{C8D33BC2-3675-4C75-A804-CED0F4756FD9}" destId="{4A369961-A6C2-4B92-B17D-AF582FEFA2CD}" srcOrd="2" destOrd="0" presId="urn:microsoft.com/office/officeart/2009/3/layout/HorizontalOrganizationChart"/>
    <dgm:cxn modelId="{C0ADDC5C-160C-41F3-A2DF-EE042F763BA6}" type="presParOf" srcId="{91638CF6-0B20-4E2C-A47F-E4C33A91127E}" destId="{B500238F-CF30-41A3-8148-A15D59A30FD7}" srcOrd="3" destOrd="0" presId="urn:microsoft.com/office/officeart/2009/3/layout/HorizontalOrganizationChart"/>
    <dgm:cxn modelId="{C0C78C12-6880-4E5D-AB01-37B0682D0BCF}" type="presParOf" srcId="{B500238F-CF30-41A3-8148-A15D59A30FD7}" destId="{C98B8969-3AD3-4F51-AE65-B72C562F71CB}" srcOrd="0" destOrd="0" presId="urn:microsoft.com/office/officeart/2009/3/layout/HorizontalOrganizationChart"/>
    <dgm:cxn modelId="{F0E0A264-4CC0-4E86-9059-BBD439E5025C}" type="presParOf" srcId="{C98B8969-3AD3-4F51-AE65-B72C562F71CB}" destId="{202765A0-6DBC-483E-94E5-C9D002D8D2D7}" srcOrd="0" destOrd="0" presId="urn:microsoft.com/office/officeart/2009/3/layout/HorizontalOrganizationChart"/>
    <dgm:cxn modelId="{166452EE-8727-4A0A-8244-1561FD9E5D6B}" type="presParOf" srcId="{C98B8969-3AD3-4F51-AE65-B72C562F71CB}" destId="{41F2EAC9-F86F-4333-8C43-40AC72F0090F}" srcOrd="1" destOrd="0" presId="urn:microsoft.com/office/officeart/2009/3/layout/HorizontalOrganizationChart"/>
    <dgm:cxn modelId="{8D6D15BE-727F-4AF3-98A5-A77ABA1026F1}" type="presParOf" srcId="{B500238F-CF30-41A3-8148-A15D59A30FD7}" destId="{93FBAEF2-1084-4144-9F79-160AA98B3BA9}" srcOrd="1" destOrd="0" presId="urn:microsoft.com/office/officeart/2009/3/layout/HorizontalOrganizationChart"/>
    <dgm:cxn modelId="{B3028E76-D24D-48A6-B931-69DC34A2ABA1}" type="presParOf" srcId="{B500238F-CF30-41A3-8148-A15D59A30FD7}" destId="{1D0BE381-A83E-47B1-B4F3-F07AC174FC52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97BA61-6BFF-4194-ABCF-63AC4E57187C}">
      <dsp:nvSpPr>
        <dsp:cNvPr id="0" name=""/>
        <dsp:cNvSpPr/>
      </dsp:nvSpPr>
      <dsp:spPr>
        <a:xfrm>
          <a:off x="563316" y="539241"/>
          <a:ext cx="1749937" cy="1749937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520007A-A205-4860-8305-3036CF396F29}">
      <dsp:nvSpPr>
        <dsp:cNvPr id="0" name=""/>
        <dsp:cNvSpPr/>
      </dsp:nvSpPr>
      <dsp:spPr>
        <a:xfrm>
          <a:off x="936253" y="912178"/>
          <a:ext cx="1004062" cy="10040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B275488-92A8-4C46-8188-95B669FF8326}">
      <dsp:nvSpPr>
        <dsp:cNvPr id="0" name=""/>
        <dsp:cNvSpPr/>
      </dsp:nvSpPr>
      <dsp:spPr>
        <a:xfrm>
          <a:off x="3910" y="2834241"/>
          <a:ext cx="2868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2700" kern="1200"/>
            <a:t>Open source code</a:t>
          </a:r>
          <a:endParaRPr lang="en-US" sz="2700" kern="1200"/>
        </a:p>
      </dsp:txBody>
      <dsp:txXfrm>
        <a:off x="3910" y="2834241"/>
        <a:ext cx="2868750" cy="720000"/>
      </dsp:txXfrm>
    </dsp:sp>
    <dsp:sp modelId="{38EB08F4-3368-4A6C-A0FC-567810F4B886}">
      <dsp:nvSpPr>
        <dsp:cNvPr id="0" name=""/>
        <dsp:cNvSpPr/>
      </dsp:nvSpPr>
      <dsp:spPr>
        <a:xfrm>
          <a:off x="3934097" y="539241"/>
          <a:ext cx="1749937" cy="1749937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E59C220-340E-42A3-8F7C-D92C865ADE7B}">
      <dsp:nvSpPr>
        <dsp:cNvPr id="0" name=""/>
        <dsp:cNvSpPr/>
      </dsp:nvSpPr>
      <dsp:spPr>
        <a:xfrm>
          <a:off x="4307035" y="912178"/>
          <a:ext cx="1004062" cy="10040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B8D32E-E134-4EB7-AA0C-011120FA424A}">
      <dsp:nvSpPr>
        <dsp:cNvPr id="0" name=""/>
        <dsp:cNvSpPr/>
      </dsp:nvSpPr>
      <dsp:spPr>
        <a:xfrm>
          <a:off x="3374691" y="2834241"/>
          <a:ext cx="2868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2700" kern="1200"/>
            <a:t>Open source hardware</a:t>
          </a:r>
          <a:endParaRPr lang="en-US" sz="2700" kern="1200"/>
        </a:p>
      </dsp:txBody>
      <dsp:txXfrm>
        <a:off x="3374691" y="2834241"/>
        <a:ext cx="2868750" cy="720000"/>
      </dsp:txXfrm>
    </dsp:sp>
    <dsp:sp modelId="{BF6D7FB8-68DD-4CC8-915A-468679BBAC7E}">
      <dsp:nvSpPr>
        <dsp:cNvPr id="0" name=""/>
        <dsp:cNvSpPr/>
      </dsp:nvSpPr>
      <dsp:spPr>
        <a:xfrm>
          <a:off x="7304879" y="539241"/>
          <a:ext cx="1749937" cy="1749937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C197514-C195-4613-A685-727F2B47FCE0}">
      <dsp:nvSpPr>
        <dsp:cNvPr id="0" name=""/>
        <dsp:cNvSpPr/>
      </dsp:nvSpPr>
      <dsp:spPr>
        <a:xfrm>
          <a:off x="7677816" y="912178"/>
          <a:ext cx="1004062" cy="100406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0AC20B-BFD3-48B4-8683-E6637E5C4454}">
      <dsp:nvSpPr>
        <dsp:cNvPr id="0" name=""/>
        <dsp:cNvSpPr/>
      </dsp:nvSpPr>
      <dsp:spPr>
        <a:xfrm>
          <a:off x="6745472" y="2834241"/>
          <a:ext cx="2868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2700" kern="1200"/>
            <a:t>Open source everything</a:t>
          </a:r>
          <a:endParaRPr lang="en-US" sz="2700" kern="1200"/>
        </a:p>
      </dsp:txBody>
      <dsp:txXfrm>
        <a:off x="6745472" y="2834241"/>
        <a:ext cx="286875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733BE3-C2EC-4548-ADA7-D1F3BC7180A7}">
      <dsp:nvSpPr>
        <dsp:cNvPr id="0" name=""/>
        <dsp:cNvSpPr/>
      </dsp:nvSpPr>
      <dsp:spPr>
        <a:xfrm>
          <a:off x="3082216" y="1294"/>
          <a:ext cx="2431879" cy="741723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dirty="0"/>
            <a:t>No C:\ drive -  Only mount points</a:t>
          </a:r>
          <a:endParaRPr lang="en-US" sz="2300" kern="1200" dirty="0"/>
        </a:p>
      </dsp:txBody>
      <dsp:txXfrm>
        <a:off x="3082216" y="1294"/>
        <a:ext cx="2431879" cy="741723"/>
      </dsp:txXfrm>
    </dsp:sp>
    <dsp:sp modelId="{7FAE9DA1-9876-45FB-BDE5-A0E6C94FA1F8}">
      <dsp:nvSpPr>
        <dsp:cNvPr id="0" name=""/>
        <dsp:cNvSpPr/>
      </dsp:nvSpPr>
      <dsp:spPr>
        <a:xfrm>
          <a:off x="3082216" y="1047002"/>
          <a:ext cx="2431879" cy="741723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dirty="0"/>
            <a:t>Update strategy</a:t>
          </a:r>
          <a:endParaRPr lang="en-US" sz="2300" kern="1200" dirty="0"/>
        </a:p>
      </dsp:txBody>
      <dsp:txXfrm>
        <a:off x="3082216" y="1047002"/>
        <a:ext cx="2431879" cy="741723"/>
      </dsp:txXfrm>
    </dsp:sp>
    <dsp:sp modelId="{5F953680-8DE0-4CC0-AB26-F11520CC6B5F}">
      <dsp:nvSpPr>
        <dsp:cNvPr id="0" name=""/>
        <dsp:cNvSpPr/>
      </dsp:nvSpPr>
      <dsp:spPr>
        <a:xfrm>
          <a:off x="3082216" y="2092710"/>
          <a:ext cx="2431879" cy="741723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dirty="0"/>
            <a:t>Usually free</a:t>
          </a:r>
          <a:endParaRPr lang="en-US" sz="2300" kern="1200" dirty="0"/>
        </a:p>
      </dsp:txBody>
      <dsp:txXfrm>
        <a:off x="3082216" y="2092710"/>
        <a:ext cx="2431879" cy="741723"/>
      </dsp:txXfrm>
    </dsp:sp>
    <dsp:sp modelId="{202765A0-6DBC-483E-94E5-C9D002D8D2D7}">
      <dsp:nvSpPr>
        <dsp:cNvPr id="0" name=""/>
        <dsp:cNvSpPr/>
      </dsp:nvSpPr>
      <dsp:spPr>
        <a:xfrm>
          <a:off x="3082216" y="3138418"/>
          <a:ext cx="2431879" cy="741723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/>
            <a:t>Root user</a:t>
          </a:r>
          <a:endParaRPr lang="en-US" sz="2300" kern="1200"/>
        </a:p>
      </dsp:txBody>
      <dsp:txXfrm>
        <a:off x="3082216" y="3138418"/>
        <a:ext cx="2431879" cy="74172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F6E0ED-FBCF-4924-944F-B1C18CB32829}" type="datetimeFigureOut">
              <a:rPr lang="en-GB" smtClean="0"/>
              <a:t>22/04/2024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3162AF-475F-4334-BD38-3E863C34562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88237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User_(computing)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en.wikipedia.org/wiki/Free_software#cite_note-free-sw-22" TargetMode="External"/><Relationship Id="rId5" Type="http://schemas.openxmlformats.org/officeDocument/2006/relationships/hyperlink" Target="https://en.wikipedia.org/wiki/Freedom_of_speech" TargetMode="External"/><Relationship Id="rId4" Type="http://schemas.openxmlformats.org/officeDocument/2006/relationships/hyperlink" Target="https://en.wikipedia.org/wiki/Gratis_versus_libre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choosealicense.com/licenses/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Linux_distribution#/media/File:Linux_Distribution_Timeline.svg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upload.wikimedia.org/wikipedia/commons/1/1b/Linux_Distribution_Timeline.svg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3162AF-475F-4334-BD38-3E863C345628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48147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Community Enterprise Operating System</a:t>
            </a:r>
          </a:p>
          <a:p>
            <a:endParaRPr lang="en-GB" dirty="0"/>
          </a:p>
          <a:p>
            <a:r>
              <a:rPr lang="en-GB" dirty="0"/>
              <a:t>Fork </a:t>
            </a:r>
            <a:r>
              <a:rPr lang="en-GB" dirty="0" err="1"/>
              <a:t>av</a:t>
            </a:r>
            <a:r>
              <a:rPr lang="en-GB" dirty="0"/>
              <a:t> RedHat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3162AF-475F-4334-BD38-3E863C345628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5295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Red Hat Enterprise Linux Commercially available. </a:t>
            </a:r>
            <a:r>
              <a:rPr lang="en-GB" dirty="0" err="1"/>
              <a:t>Betalt</a:t>
            </a:r>
            <a:r>
              <a:rPr lang="en-GB" dirty="0"/>
              <a:t>. </a:t>
            </a:r>
            <a:r>
              <a:rPr lang="en-GB" dirty="0" err="1"/>
              <a:t>Etterfølgeren</a:t>
            </a:r>
            <a:r>
              <a:rPr lang="en-GB" dirty="0"/>
              <a:t> </a:t>
            </a:r>
            <a:r>
              <a:rPr lang="en-GB" dirty="0" err="1"/>
              <a:t>til</a:t>
            </a:r>
            <a:r>
              <a:rPr lang="en-GB" dirty="0"/>
              <a:t> Red Hat Linux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3162AF-475F-4334-BD38-3E863C345628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80216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Populær</a:t>
            </a:r>
            <a:r>
              <a:rPr lang="en-GB" dirty="0"/>
              <a:t> distro </a:t>
            </a:r>
            <a:r>
              <a:rPr lang="en-GB" dirty="0" err="1"/>
              <a:t>som</a:t>
            </a:r>
            <a:r>
              <a:rPr lang="en-GB" dirty="0"/>
              <a:t> er </a:t>
            </a:r>
            <a:r>
              <a:rPr lang="en-GB" dirty="0" err="1"/>
              <a:t>kjent</a:t>
            </a:r>
            <a:r>
              <a:rPr lang="en-GB" dirty="0"/>
              <a:t> for </a:t>
            </a:r>
            <a:r>
              <a:rPr lang="en-GB" dirty="0" err="1"/>
              <a:t>hyppige</a:t>
            </a:r>
            <a:r>
              <a:rPr lang="en-GB" dirty="0"/>
              <a:t> </a:t>
            </a:r>
            <a:r>
              <a:rPr lang="en-GB" dirty="0" err="1"/>
              <a:t>rullende</a:t>
            </a:r>
            <a:r>
              <a:rPr lang="en-GB" dirty="0"/>
              <a:t> </a:t>
            </a:r>
            <a:r>
              <a:rPr lang="en-GB" dirty="0" err="1"/>
              <a:t>oppdateringer</a:t>
            </a:r>
            <a:r>
              <a:rPr lang="en-GB" dirty="0"/>
              <a:t> </a:t>
            </a:r>
            <a:r>
              <a:rPr lang="en-GB" dirty="0" err="1"/>
              <a:t>og</a:t>
            </a:r>
            <a:r>
              <a:rPr lang="en-GB" dirty="0"/>
              <a:t> </a:t>
            </a:r>
            <a:r>
              <a:rPr lang="en-GB" dirty="0" err="1"/>
              <a:t>en</a:t>
            </a:r>
            <a:r>
              <a:rPr lang="en-GB" dirty="0"/>
              <a:t> god package manager. </a:t>
            </a:r>
            <a:r>
              <a:rPr lang="en-GB" dirty="0" err="1"/>
              <a:t>Godt</a:t>
            </a:r>
            <a:r>
              <a:rPr lang="en-GB" dirty="0"/>
              <a:t> </a:t>
            </a:r>
            <a:r>
              <a:rPr lang="en-GB" dirty="0" err="1"/>
              <a:t>samarbeid</a:t>
            </a:r>
            <a:r>
              <a:rPr lang="en-GB" dirty="0"/>
              <a:t> med </a:t>
            </a:r>
            <a:r>
              <a:rPr lang="en-GB" dirty="0" err="1"/>
              <a:t>brukermassen</a:t>
            </a:r>
            <a:r>
              <a:rPr lang="en-GB" dirty="0"/>
              <a:t> </a:t>
            </a:r>
            <a:r>
              <a:rPr lang="en-GB" dirty="0" err="1"/>
              <a:t>og</a:t>
            </a:r>
            <a:r>
              <a:rPr lang="en-GB" dirty="0"/>
              <a:t> </a:t>
            </a:r>
            <a:r>
              <a:rPr lang="en-GB" dirty="0" err="1"/>
              <a:t>en</a:t>
            </a:r>
            <a:r>
              <a:rPr lang="en-GB" dirty="0"/>
              <a:t> extensive community driven Wiki.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3162AF-475F-4334-BD38-3E863C345628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56809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Betalte</a:t>
            </a:r>
            <a:r>
              <a:rPr lang="en-GB" dirty="0"/>
              <a:t> </a:t>
            </a:r>
            <a:r>
              <a:rPr lang="en-GB" dirty="0" err="1"/>
              <a:t>pakker</a:t>
            </a:r>
            <a:r>
              <a:rPr lang="en-GB" dirty="0"/>
              <a:t>. </a:t>
            </a:r>
            <a:r>
              <a:rPr lang="en-GB" dirty="0" err="1"/>
              <a:t>Suse</a:t>
            </a:r>
            <a:r>
              <a:rPr lang="en-GB" dirty="0"/>
              <a:t> server </a:t>
            </a:r>
            <a:r>
              <a:rPr lang="en-GB" dirty="0" err="1"/>
              <a:t>og</a:t>
            </a:r>
            <a:r>
              <a:rPr lang="en-GB" dirty="0"/>
              <a:t> </a:t>
            </a:r>
            <a:r>
              <a:rPr lang="en-GB" dirty="0" err="1"/>
              <a:t>Suse</a:t>
            </a:r>
            <a:r>
              <a:rPr lang="en-GB" dirty="0"/>
              <a:t> desktop.</a:t>
            </a:r>
          </a:p>
          <a:p>
            <a:endParaRPr lang="en-GB" dirty="0"/>
          </a:p>
          <a:p>
            <a:r>
              <a:rPr lang="en-GB" dirty="0"/>
              <a:t>SUSE Linux Enterprise commercial</a:t>
            </a:r>
          </a:p>
          <a:p>
            <a:endParaRPr lang="en-GB" dirty="0"/>
          </a:p>
          <a:p>
            <a:r>
              <a:rPr lang="en-GB" dirty="0"/>
              <a:t>openSUSE gratis.</a:t>
            </a:r>
          </a:p>
          <a:p>
            <a:endParaRPr lang="en-GB" dirty="0"/>
          </a:p>
          <a:p>
            <a:r>
              <a:rPr lang="en-GB" dirty="0"/>
              <a:t>Fork </a:t>
            </a:r>
            <a:r>
              <a:rPr lang="en-GB" dirty="0" err="1"/>
              <a:t>av</a:t>
            </a:r>
            <a:r>
              <a:rPr lang="en-GB" dirty="0"/>
              <a:t> </a:t>
            </a:r>
            <a:r>
              <a:rPr lang="en-GB" dirty="0" err="1"/>
              <a:t>SlackWare</a:t>
            </a:r>
            <a:r>
              <a:rPr lang="en-GB" dirty="0"/>
              <a:t> </a:t>
            </a:r>
            <a:r>
              <a:rPr lang="en-GB" dirty="0" err="1"/>
              <a:t>og</a:t>
            </a:r>
            <a:r>
              <a:rPr lang="en-GB" dirty="0"/>
              <a:t> </a:t>
            </a:r>
            <a:r>
              <a:rPr lang="en-GB" dirty="0" err="1"/>
              <a:t>Jurix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3162AF-475F-4334-BD38-3E863C345628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70257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Bør være kjent for de fleste</a:t>
            </a:r>
          </a:p>
          <a:p>
            <a:endParaRPr lang="nb-NO" dirty="0"/>
          </a:p>
          <a:p>
            <a:r>
              <a:rPr lang="nb-NO" dirty="0"/>
              <a:t>Closed source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3162AF-475F-4334-BD38-3E863C345628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46270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Brukes</a:t>
            </a:r>
            <a:r>
              <a:rPr lang="en-GB" dirty="0"/>
              <a:t> </a:t>
            </a:r>
            <a:r>
              <a:rPr lang="en-GB" dirty="0" err="1"/>
              <a:t>til</a:t>
            </a:r>
            <a:r>
              <a:rPr lang="en-GB" dirty="0"/>
              <a:t> </a:t>
            </a:r>
            <a:r>
              <a:rPr lang="en-GB" dirty="0" err="1"/>
              <a:t>Pentesting</a:t>
            </a:r>
            <a:r>
              <a:rPr lang="en-GB" dirty="0"/>
              <a:t> </a:t>
            </a:r>
            <a:r>
              <a:rPr lang="en-GB" dirty="0" err="1"/>
              <a:t>og</a:t>
            </a:r>
            <a:r>
              <a:rPr lang="en-GB" dirty="0"/>
              <a:t> </a:t>
            </a:r>
            <a:r>
              <a:rPr lang="en-GB" dirty="0" err="1"/>
              <a:t>Etisk</a:t>
            </a:r>
            <a:r>
              <a:rPr lang="en-GB" dirty="0"/>
              <a:t> hacking….. Eller </a:t>
            </a:r>
            <a:r>
              <a:rPr lang="en-GB" dirty="0" err="1"/>
              <a:t>uetisk</a:t>
            </a:r>
            <a:r>
              <a:rPr lang="en-GB" dirty="0"/>
              <a:t>.</a:t>
            </a:r>
          </a:p>
          <a:p>
            <a:endParaRPr lang="en-GB" dirty="0"/>
          </a:p>
          <a:p>
            <a:r>
              <a:rPr lang="en-GB" dirty="0"/>
              <a:t>Samling </a:t>
            </a:r>
            <a:r>
              <a:rPr lang="en-GB" dirty="0" err="1"/>
              <a:t>verktøy</a:t>
            </a:r>
            <a:r>
              <a:rPr lang="en-GB" dirty="0"/>
              <a:t> </a:t>
            </a:r>
            <a:r>
              <a:rPr lang="en-GB" dirty="0" err="1"/>
              <a:t>laget</a:t>
            </a:r>
            <a:r>
              <a:rPr lang="en-GB" dirty="0"/>
              <a:t> for å </a:t>
            </a:r>
            <a:r>
              <a:rPr lang="en-GB" dirty="0" err="1"/>
              <a:t>bryte</a:t>
            </a:r>
            <a:r>
              <a:rPr lang="en-GB" dirty="0"/>
              <a:t> seg inn I ting.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3162AF-475F-4334-BD38-3E863C345628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259721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3162AF-475F-4334-BD38-3E863C345628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40846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3162AF-475F-4334-BD38-3E863C345628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32360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Arduino</a:t>
            </a:r>
          </a:p>
          <a:p>
            <a:endParaRPr lang="en-GB" dirty="0"/>
          </a:p>
          <a:p>
            <a:r>
              <a:rPr lang="en-GB" dirty="0"/>
              <a:t>Open source CPU</a:t>
            </a:r>
          </a:p>
          <a:p>
            <a:endParaRPr lang="en-GB" dirty="0"/>
          </a:p>
          <a:p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US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FOSH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(free and open-source hardware)</a:t>
            </a:r>
            <a:endParaRPr lang="en-GB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endParaRPr lang="en-GB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r>
              <a:rPr lang="en-GB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OSHW Open Source Hardware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3162AF-475F-4334-BD38-3E863C345628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97812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Richard Stallman er en aktivist for free software og mannen bak GNU.</a:t>
            </a:r>
          </a:p>
          <a:p>
            <a:endParaRPr lang="nb-NO" dirty="0"/>
          </a:p>
          <a:p>
            <a:r>
              <a:rPr lang="nb-NO" dirty="0"/>
              <a:t>Linus Torvalds brukte GNU sine utviklingsprogrammer for å lage Linux i 1991.</a:t>
            </a:r>
          </a:p>
          <a:p>
            <a:endParaRPr lang="nb-NO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Freedom 0: The freedom to use the program for any purpose.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Freedom 1: The freedom to study how the program works, and change it to make it do what you wish.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Freedom 2: The freedom to redistribute and make copies so you can help your neighbor.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Freedom 3: The freedom to improve the program, and release your improvements (and modified versions in general) to the public, so that the whole community benefits.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Thus, free software means that </a:t>
            </a:r>
            <a:r>
              <a:rPr lang="en-US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3" tooltip="User (computing)"/>
              </a:rPr>
              <a:t>computer users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have the freedom to cooperate with whom they choose, and to control the software they use. To summarize this into a remark distinguishing </a:t>
            </a:r>
            <a:r>
              <a:rPr lang="en-US" b="0" i="1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libre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(freedom) software from </a:t>
            </a:r>
            <a:r>
              <a:rPr lang="en-US" b="0" i="1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4" tooltip="Gratis versus libre"/>
              </a:rPr>
              <a:t>gratis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(zero price) software, the Free Software Foundation says: "Free software is a matter of liberty, not price. To understand the concept, you should think of 'free' as in '</a:t>
            </a:r>
            <a:r>
              <a:rPr lang="en-US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5" tooltip="Freedom of speech"/>
              </a:rPr>
              <a:t>free speech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', not as in 'free beer'".</a:t>
            </a:r>
            <a:r>
              <a:rPr lang="en-US" b="0" i="0" u="none" strike="noStrike" baseline="30000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6"/>
              </a:rPr>
              <a:t>[21]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(</a:t>
            </a:r>
            <a:r>
              <a:rPr lang="en-US" b="0" i="1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See </a:t>
            </a:r>
            <a:r>
              <a:rPr lang="en-US" b="0" i="1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4" tooltip="Gratis versus libre"/>
              </a:rPr>
              <a:t>Gratis versus libre</a:t>
            </a:r>
            <a:r>
              <a:rPr lang="en-US" b="0" i="1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)</a:t>
            </a:r>
          </a:p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3162AF-475F-4334-BD38-3E863C345628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05565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GNU – et forsøk på å skape et komplett OS som var fritt tilgjengelig og modifiserbart av alle</a:t>
            </a:r>
          </a:p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3162AF-475F-4334-BD38-3E863C345628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301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hlinkClick r:id="rId3"/>
              </a:rPr>
              <a:t>https://choosealicense.com/licenses/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3162AF-475F-4334-BD38-3E863C345628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36369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>
                <a:hlinkClick r:id="rId3"/>
              </a:rPr>
              <a:t>https://en.wikipedia.org/wiki/Linux_distribution#/media/File:Linux_Distribution_Timeline.svg</a:t>
            </a: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3162AF-475F-4334-BD38-3E863C345628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14410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Linux Distributions Timeline (wikimedia.org)</a:t>
            </a:r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3162AF-475F-4334-BD38-3E863C345628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50726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Et </a:t>
            </a:r>
            <a:r>
              <a:rPr lang="en-GB" dirty="0" err="1"/>
              <a:t>av</a:t>
            </a:r>
            <a:r>
              <a:rPr lang="en-GB" dirty="0"/>
              <a:t> de </a:t>
            </a:r>
            <a:r>
              <a:rPr lang="en-GB" dirty="0" err="1"/>
              <a:t>tidligste</a:t>
            </a:r>
            <a:r>
              <a:rPr lang="en-GB" dirty="0"/>
              <a:t> Linux </a:t>
            </a:r>
            <a:r>
              <a:rPr lang="en-GB" dirty="0" err="1"/>
              <a:t>operativsystemene</a:t>
            </a:r>
            <a:r>
              <a:rPr lang="en-GB" dirty="0"/>
              <a:t>. </a:t>
            </a:r>
            <a:r>
              <a:rPr lang="en-GB" dirty="0" err="1"/>
              <a:t>Uavhengig</a:t>
            </a:r>
            <a:r>
              <a:rPr lang="en-GB" dirty="0"/>
              <a:t> </a:t>
            </a:r>
            <a:r>
              <a:rPr lang="en-GB" dirty="0" err="1"/>
              <a:t>utviklet</a:t>
            </a:r>
            <a:r>
              <a:rPr lang="en-GB" dirty="0"/>
              <a:t> </a:t>
            </a:r>
            <a:r>
              <a:rPr lang="en-GB" dirty="0" err="1"/>
              <a:t>fra</a:t>
            </a:r>
            <a:r>
              <a:rPr lang="en-GB" dirty="0"/>
              <a:t> SLS, </a:t>
            </a:r>
            <a:r>
              <a:rPr lang="en-GB" dirty="0" err="1"/>
              <a:t>Softlanding</a:t>
            </a:r>
            <a:r>
              <a:rPr lang="en-GB" dirty="0"/>
              <a:t> Linux System.</a:t>
            </a:r>
          </a:p>
          <a:p>
            <a:endParaRPr lang="en-GB" dirty="0"/>
          </a:p>
          <a:p>
            <a:r>
              <a:rPr lang="en-GB" dirty="0"/>
              <a:t>Har </a:t>
            </a:r>
            <a:r>
              <a:rPr lang="en-GB" dirty="0" err="1"/>
              <a:t>en</a:t>
            </a:r>
            <a:r>
              <a:rPr lang="en-GB" dirty="0"/>
              <a:t> triple branch </a:t>
            </a:r>
            <a:r>
              <a:rPr lang="en-GB" dirty="0" err="1"/>
              <a:t>løsning</a:t>
            </a:r>
            <a:r>
              <a:rPr lang="en-GB" dirty="0"/>
              <a:t> med unstable, testing </a:t>
            </a:r>
            <a:r>
              <a:rPr lang="en-GB" dirty="0" err="1"/>
              <a:t>og</a:t>
            </a:r>
            <a:r>
              <a:rPr lang="en-GB" dirty="0"/>
              <a:t> stable release set.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3162AF-475F-4334-BD38-3E863C345628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33666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b-NO" b="0" i="0" dirty="0">
                <a:solidFill>
                  <a:srgbClr val="111111"/>
                </a:solidFill>
                <a:effectLst/>
                <a:latin typeface="Ubuntu" panose="020B0504030602030204" pitchFamily="34" charset="0"/>
              </a:rPr>
              <a:t>Populær distro, fork av Debian. Blitt mer populær. Har både betalte og gratis løsninger.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b-NO" b="0" i="0" dirty="0">
              <a:solidFill>
                <a:srgbClr val="111111"/>
              </a:solidFill>
              <a:effectLst/>
              <a:latin typeface="Ubuntu" panose="020B0504030602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b-NO" b="0" i="0" dirty="0">
                <a:solidFill>
                  <a:srgbClr val="111111"/>
                </a:solidFill>
                <a:effectLst/>
                <a:latin typeface="Ubuntu" panose="020B0504030602030204" pitchFamily="34" charset="0"/>
              </a:rPr>
              <a:t>Mye brukt i cloud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b-NO" b="0" i="0" dirty="0">
              <a:solidFill>
                <a:srgbClr val="111111"/>
              </a:solidFill>
              <a:effectLst/>
              <a:latin typeface="Ubuntu" panose="020B0504030602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b-NO" b="0" i="0" dirty="0">
                <a:solidFill>
                  <a:srgbClr val="111111"/>
                </a:solidFill>
                <a:effectLst/>
                <a:latin typeface="Ubuntu" panose="020B0504030602030204" pitchFamily="34" charset="0"/>
              </a:rPr>
              <a:t>Long Term Service Channel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b-NO" b="0" i="0" dirty="0">
              <a:solidFill>
                <a:srgbClr val="111111"/>
              </a:solidFill>
              <a:effectLst/>
              <a:latin typeface="Ubuntu" panose="020B0504030602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b-NO" b="0" i="0" dirty="0">
                <a:solidFill>
                  <a:srgbClr val="111111"/>
                </a:solidFill>
                <a:effectLst/>
                <a:latin typeface="Ubuntu" panose="020B0504030602030204" pitchFamily="34" charset="0"/>
              </a:rPr>
              <a:t>Optimised kernels for AWS, Azure, Google, Oracle, IBM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3162AF-475F-4334-BD38-3E863C345628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97526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5A23DD-625A-402F-9C9D-F575F40CA8ED}" type="datetimeFigureOut">
              <a:rPr lang="nb-NO" smtClean="0"/>
              <a:t>22.04.2024</a:t>
            </a:fld>
            <a:endParaRPr lang="nb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AD4593-6362-4BB7-B4B1-A7D693C186CD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7936395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5A23DD-625A-402F-9C9D-F575F40CA8ED}" type="datetimeFigureOut">
              <a:rPr lang="nb-NO" smtClean="0"/>
              <a:t>22.04.2024</a:t>
            </a:fld>
            <a:endParaRPr lang="nb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AD4593-6362-4BB7-B4B1-A7D693C186CD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612470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5A23DD-625A-402F-9C9D-F575F40CA8ED}" type="datetimeFigureOut">
              <a:rPr lang="nb-NO" smtClean="0"/>
              <a:t>22.04.2024</a:t>
            </a:fld>
            <a:endParaRPr lang="nb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AD4593-6362-4BB7-B4B1-A7D693C186CD}" type="slidenum">
              <a:rPr lang="nb-NO" smtClean="0"/>
              <a:t>‹#›</a:t>
            </a:fld>
            <a:endParaRPr lang="nb-NO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315129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5A23DD-625A-402F-9C9D-F575F40CA8ED}" type="datetimeFigureOut">
              <a:rPr lang="nb-NO" smtClean="0"/>
              <a:t>22.04.2024</a:t>
            </a:fld>
            <a:endParaRPr lang="nb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AD4593-6362-4BB7-B4B1-A7D693C186CD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0082882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5A23DD-625A-402F-9C9D-F575F40CA8ED}" type="datetimeFigureOut">
              <a:rPr lang="nb-NO" smtClean="0"/>
              <a:t>22.04.2024</a:t>
            </a:fld>
            <a:endParaRPr lang="nb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AD4593-6362-4BB7-B4B1-A7D693C186CD}" type="slidenum">
              <a:rPr lang="nb-NO" smtClean="0"/>
              <a:t>‹#›</a:t>
            </a:fld>
            <a:endParaRPr lang="nb-NO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898119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5A23DD-625A-402F-9C9D-F575F40CA8ED}" type="datetimeFigureOut">
              <a:rPr lang="nb-NO" smtClean="0"/>
              <a:t>22.04.2024</a:t>
            </a:fld>
            <a:endParaRPr lang="nb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AD4593-6362-4BB7-B4B1-A7D693C186CD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9447276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5A23DD-625A-402F-9C9D-F575F40CA8ED}" type="datetimeFigureOut">
              <a:rPr lang="nb-NO" smtClean="0"/>
              <a:t>22.04.2024</a:t>
            </a:fld>
            <a:endParaRPr lang="nb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AD4593-6362-4BB7-B4B1-A7D693C186CD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5402065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5A23DD-625A-402F-9C9D-F575F40CA8ED}" type="datetimeFigureOut">
              <a:rPr lang="nb-NO" smtClean="0"/>
              <a:t>22.04.2024</a:t>
            </a:fld>
            <a:endParaRPr lang="nb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AD4593-6362-4BB7-B4B1-A7D693C186CD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2425331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5A23DD-625A-402F-9C9D-F575F40CA8ED}" type="datetimeFigureOut">
              <a:rPr lang="nb-NO" smtClean="0"/>
              <a:t>22.04.2024</a:t>
            </a:fld>
            <a:endParaRPr lang="nb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AD4593-6362-4BB7-B4B1-A7D693C186CD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1156949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5A23DD-625A-402F-9C9D-F575F40CA8ED}" type="datetimeFigureOut">
              <a:rPr lang="nb-NO" smtClean="0"/>
              <a:t>22.04.2024</a:t>
            </a:fld>
            <a:endParaRPr lang="nb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AD4593-6362-4BB7-B4B1-A7D693C186CD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4778941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5A23DD-625A-402F-9C9D-F575F40CA8ED}" type="datetimeFigureOut">
              <a:rPr lang="nb-NO" smtClean="0"/>
              <a:t>22.04.2024</a:t>
            </a:fld>
            <a:endParaRPr lang="nb-N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AD4593-6362-4BB7-B4B1-A7D693C186CD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0377259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5A23DD-625A-402F-9C9D-F575F40CA8ED}" type="datetimeFigureOut">
              <a:rPr lang="nb-NO" smtClean="0"/>
              <a:t>22.04.2024</a:t>
            </a:fld>
            <a:endParaRPr lang="nb-NO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AD4593-6362-4BB7-B4B1-A7D693C186CD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1134932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5A23DD-625A-402F-9C9D-F575F40CA8ED}" type="datetimeFigureOut">
              <a:rPr lang="nb-NO" smtClean="0"/>
              <a:t>22.04.2024</a:t>
            </a:fld>
            <a:endParaRPr lang="nb-N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AD4593-6362-4BB7-B4B1-A7D693C186CD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884114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5A23DD-625A-402F-9C9D-F575F40CA8ED}" type="datetimeFigureOut">
              <a:rPr lang="nb-NO" smtClean="0"/>
              <a:t>22.04.2024</a:t>
            </a:fld>
            <a:endParaRPr lang="nb-NO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AD4593-6362-4BB7-B4B1-A7D693C186CD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039790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5A23DD-625A-402F-9C9D-F575F40CA8ED}" type="datetimeFigureOut">
              <a:rPr lang="nb-NO" smtClean="0"/>
              <a:t>22.04.2024</a:t>
            </a:fld>
            <a:endParaRPr lang="nb-N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AD4593-6362-4BB7-B4B1-A7D693C186CD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0051703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5A23DD-625A-402F-9C9D-F575F40CA8ED}" type="datetimeFigureOut">
              <a:rPr lang="nb-NO" smtClean="0"/>
              <a:t>22.04.2024</a:t>
            </a:fld>
            <a:endParaRPr lang="nb-N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AD4593-6362-4BB7-B4B1-A7D693C186CD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7347127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5A23DD-625A-402F-9C9D-F575F40CA8ED}" type="datetimeFigureOut">
              <a:rPr lang="nb-NO" smtClean="0"/>
              <a:t>22.04.2024</a:t>
            </a:fld>
            <a:endParaRPr lang="nb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C3AD4593-6362-4BB7-B4B1-A7D693C186CD}" type="slidenum">
              <a:rPr lang="nb-NO" smtClean="0"/>
              <a:t>‹#›</a:t>
            </a:fld>
            <a:endParaRPr lang="nb-NO"/>
          </a:p>
        </p:txBody>
      </p:sp>
      <p:sp>
        <p:nvSpPr>
          <p:cNvPr id="9" name="MSIPCMContentMarking" descr="{&quot;HashCode&quot;:-35039338,&quot;Placement&quot;:&quot;Footer&quot;}">
            <a:extLst>
              <a:ext uri="{FF2B5EF4-FFF2-40B4-BE49-F238E27FC236}">
                <a16:creationId xmlns:a16="http://schemas.microsoft.com/office/drawing/2014/main" id="{224682FE-8EA5-45B8-90A1-24C18C48AAE6}"/>
              </a:ext>
            </a:extLst>
          </p:cNvPr>
          <p:cNvSpPr txBox="1"/>
          <p:nvPr userDrawn="1"/>
        </p:nvSpPr>
        <p:spPr>
          <a:xfrm>
            <a:off x="5202081" y="6624578"/>
            <a:ext cx="1787839" cy="233422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nb-NO" sz="900">
                <a:solidFill>
                  <a:srgbClr val="000000"/>
                </a:solidFill>
                <a:latin typeface="Arial" panose="020B0604020202020204" pitchFamily="34" charset="0"/>
              </a:rPr>
              <a:t>Classification: Restricted (V2)</a:t>
            </a:r>
          </a:p>
        </p:txBody>
      </p:sp>
    </p:spTree>
    <p:extLst>
      <p:ext uri="{BB962C8B-B14F-4D97-AF65-F5344CB8AC3E}">
        <p14:creationId xmlns:p14="http://schemas.microsoft.com/office/powerpoint/2010/main" val="207177181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eg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jpeg"/><Relationship Id="rId4" Type="http://schemas.openxmlformats.org/officeDocument/2006/relationships/image" Target="../media/image35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e 4">
            <a:extLst>
              <a:ext uri="{FF2B5EF4-FFF2-40B4-BE49-F238E27FC236}">
                <a16:creationId xmlns:a16="http://schemas.microsoft.com/office/drawing/2014/main" id="{C4CF1CE8-C597-575A-341A-F2D241C503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685" t="9091" r="10188" b="3"/>
          <a:stretch/>
        </p:blipFill>
        <p:spPr>
          <a:xfrm>
            <a:off x="20" y="-1"/>
            <a:ext cx="5394940" cy="6858001"/>
          </a:xfrm>
          <a:custGeom>
            <a:avLst/>
            <a:gdLst/>
            <a:ahLst/>
            <a:cxnLst/>
            <a:rect l="l" t="t" r="r" b="b"/>
            <a:pathLst>
              <a:path w="5394960" h="6858000">
                <a:moveTo>
                  <a:pt x="842596" y="0"/>
                </a:moveTo>
                <a:lnTo>
                  <a:pt x="5394960" y="0"/>
                </a:lnTo>
                <a:lnTo>
                  <a:pt x="5394960" y="21851"/>
                </a:lnTo>
                <a:lnTo>
                  <a:pt x="4365943" y="6858000"/>
                </a:lnTo>
                <a:lnTo>
                  <a:pt x="0" y="6858000"/>
                </a:lnTo>
                <a:lnTo>
                  <a:pt x="0" y="5666154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35C17F4-01EC-4200-9B5A-8065C69E2E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80563" y="1678665"/>
            <a:ext cx="3887839" cy="2372168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600"/>
              <a:t>Linux Fundamentals</a:t>
            </a:r>
            <a:endParaRPr lang="nb-NO" sz="460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7B17DC-89F2-42E3-97E2-B1EDBC9B97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80563" y="4050833"/>
            <a:ext cx="4077336" cy="135368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700" dirty="0"/>
              <a:t> Original av Kemal Andre Dalby Badili </a:t>
            </a:r>
            <a:r>
              <a:rPr lang="en-US" sz="1700" dirty="0" err="1"/>
              <a:t>og</a:t>
            </a:r>
            <a:r>
              <a:rPr lang="en-US" sz="1700" dirty="0"/>
              <a:t> Frank </a:t>
            </a:r>
            <a:r>
              <a:rPr lang="en-US" sz="1700" dirty="0" err="1"/>
              <a:t>Gulli</a:t>
            </a:r>
            <a:endParaRPr lang="en-US" sz="1700" dirty="0"/>
          </a:p>
          <a:p>
            <a:pPr>
              <a:lnSpc>
                <a:spcPct val="90000"/>
              </a:lnSpc>
            </a:pPr>
            <a:r>
              <a:rPr lang="nb-NO" sz="1700" dirty="0"/>
              <a:t>Forked by Morten Bergfall</a:t>
            </a:r>
          </a:p>
          <a:p>
            <a:pPr>
              <a:lnSpc>
                <a:spcPct val="90000"/>
              </a:lnSpc>
            </a:pPr>
            <a:r>
              <a:rPr lang="nb-NO" sz="1700" dirty="0"/>
              <a:t>Forked agiain by Vetle Karlsen</a:t>
            </a:r>
          </a:p>
        </p:txBody>
      </p:sp>
    </p:spTree>
    <p:extLst>
      <p:ext uri="{BB962C8B-B14F-4D97-AF65-F5344CB8AC3E}">
        <p14:creationId xmlns:p14="http://schemas.microsoft.com/office/powerpoint/2010/main" val="15437985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83" name="Group 14348">
            <a:extLst>
              <a:ext uri="{FF2B5EF4-FFF2-40B4-BE49-F238E27FC236}">
                <a16:creationId xmlns:a16="http://schemas.microsoft.com/office/drawing/2014/main" id="{1EA3DE74-31A6-48AD-8C0A-E33A679BA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4350" name="Straight Connector 14349">
              <a:extLst>
                <a:ext uri="{FF2B5EF4-FFF2-40B4-BE49-F238E27FC236}">
                  <a16:creationId xmlns:a16="http://schemas.microsoft.com/office/drawing/2014/main" id="{AFFDDEBC-790E-43B4-8282-92702E0A89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51" name="Straight Connector 14350">
              <a:extLst>
                <a:ext uri="{FF2B5EF4-FFF2-40B4-BE49-F238E27FC236}">
                  <a16:creationId xmlns:a16="http://schemas.microsoft.com/office/drawing/2014/main" id="{53F624CC-585A-4177-8E95-77462EA619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352" name="Rectangle 23">
              <a:extLst>
                <a:ext uri="{FF2B5EF4-FFF2-40B4-BE49-F238E27FC236}">
                  <a16:creationId xmlns:a16="http://schemas.microsoft.com/office/drawing/2014/main" id="{B18999F3-4745-477E-B6DA-E5B0BCD53F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nb-NO"/>
            </a:p>
          </p:txBody>
        </p:sp>
        <p:sp>
          <p:nvSpPr>
            <p:cNvPr id="14353" name="Rectangle 25">
              <a:extLst>
                <a:ext uri="{FF2B5EF4-FFF2-40B4-BE49-F238E27FC236}">
                  <a16:creationId xmlns:a16="http://schemas.microsoft.com/office/drawing/2014/main" id="{B780C728-EC47-4108-8DC4-B5ACDAD0B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nb-NO"/>
            </a:p>
          </p:txBody>
        </p:sp>
        <p:sp>
          <p:nvSpPr>
            <p:cNvPr id="14354" name="Isosceles Triangle 14353">
              <a:extLst>
                <a:ext uri="{FF2B5EF4-FFF2-40B4-BE49-F238E27FC236}">
                  <a16:creationId xmlns:a16="http://schemas.microsoft.com/office/drawing/2014/main" id="{E5535F23-07A0-49FD-BF88-208C0FBEE0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nb-NO"/>
            </a:p>
          </p:txBody>
        </p:sp>
        <p:sp>
          <p:nvSpPr>
            <p:cNvPr id="14355" name="Rectangle 27">
              <a:extLst>
                <a:ext uri="{FF2B5EF4-FFF2-40B4-BE49-F238E27FC236}">
                  <a16:creationId xmlns:a16="http://schemas.microsoft.com/office/drawing/2014/main" id="{944D95CD-2ADB-4E41-AFD2-5ED06FD6D5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nb-NO"/>
            </a:p>
          </p:txBody>
        </p:sp>
        <p:sp>
          <p:nvSpPr>
            <p:cNvPr id="14356" name="Rectangle 28">
              <a:extLst>
                <a:ext uri="{FF2B5EF4-FFF2-40B4-BE49-F238E27FC236}">
                  <a16:creationId xmlns:a16="http://schemas.microsoft.com/office/drawing/2014/main" id="{36509339-BF07-4ED1-B1DA-74D2D956F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nb-NO"/>
            </a:p>
          </p:txBody>
        </p:sp>
        <p:sp>
          <p:nvSpPr>
            <p:cNvPr id="14357" name="Rectangle 29">
              <a:extLst>
                <a:ext uri="{FF2B5EF4-FFF2-40B4-BE49-F238E27FC236}">
                  <a16:creationId xmlns:a16="http://schemas.microsoft.com/office/drawing/2014/main" id="{6317DACF-CCA7-442B-B867-2CF567E4BF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nb-NO"/>
            </a:p>
          </p:txBody>
        </p:sp>
        <p:sp>
          <p:nvSpPr>
            <p:cNvPr id="14358" name="Isosceles Triangle 14357">
              <a:extLst>
                <a:ext uri="{FF2B5EF4-FFF2-40B4-BE49-F238E27FC236}">
                  <a16:creationId xmlns:a16="http://schemas.microsoft.com/office/drawing/2014/main" id="{7E917ACA-0CB0-4A07-9594-33E63B91B7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nb-NO"/>
            </a:p>
          </p:txBody>
        </p:sp>
        <p:sp>
          <p:nvSpPr>
            <p:cNvPr id="14359" name="Isosceles Triangle 14358">
              <a:extLst>
                <a:ext uri="{FF2B5EF4-FFF2-40B4-BE49-F238E27FC236}">
                  <a16:creationId xmlns:a16="http://schemas.microsoft.com/office/drawing/2014/main" id="{21DF86A2-1E2E-48FD-8EF7-F9D6744FA1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nb-NO"/>
            </a:p>
          </p:txBody>
        </p:sp>
      </p:grpSp>
      <p:pic>
        <p:nvPicPr>
          <p:cNvPr id="14340" name="Picture 4" descr="Richard Stallman (@rmsthebot) | Twitter">
            <a:extLst>
              <a:ext uri="{FF2B5EF4-FFF2-40B4-BE49-F238E27FC236}">
                <a16:creationId xmlns:a16="http://schemas.microsoft.com/office/drawing/2014/main" id="{EFE366E7-F9D1-4CF2-A387-73C5ECD590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62" r="32126"/>
          <a:stretch/>
        </p:blipFill>
        <p:spPr bwMode="auto">
          <a:xfrm>
            <a:off x="1" y="10"/>
            <a:ext cx="3381808" cy="6857990"/>
          </a:xfrm>
          <a:custGeom>
            <a:avLst/>
            <a:gdLst/>
            <a:ahLst/>
            <a:cxnLst/>
            <a:rect l="l" t="t" r="r" b="b"/>
            <a:pathLst>
              <a:path w="3381808" h="6858000">
                <a:moveTo>
                  <a:pt x="0" y="0"/>
                </a:moveTo>
                <a:lnTo>
                  <a:pt x="3381808" y="0"/>
                </a:lnTo>
                <a:lnTo>
                  <a:pt x="3354157" y="185117"/>
                </a:lnTo>
                <a:lnTo>
                  <a:pt x="3350773" y="185117"/>
                </a:lnTo>
                <a:lnTo>
                  <a:pt x="2354045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384" name="Isosceles Triangle 30">
            <a:extLst>
              <a:ext uri="{FF2B5EF4-FFF2-40B4-BE49-F238E27FC236}">
                <a16:creationId xmlns:a16="http://schemas.microsoft.com/office/drawing/2014/main" id="{AF9E1662-FFE2-41E4-9294-7A61375B9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nb-NO"/>
          </a:p>
        </p:txBody>
      </p:sp>
      <p:pic>
        <p:nvPicPr>
          <p:cNvPr id="14344" name="Picture 8" descr="We're paranoid, but maybe they really are out to get us | ITworld">
            <a:extLst>
              <a:ext uri="{FF2B5EF4-FFF2-40B4-BE49-F238E27FC236}">
                <a16:creationId xmlns:a16="http://schemas.microsoft.com/office/drawing/2014/main" id="{85F45B2D-50D8-44E1-BED0-9A99C738CC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34" r="20334"/>
          <a:stretch/>
        </p:blipFill>
        <p:spPr bwMode="auto">
          <a:xfrm>
            <a:off x="2353674" y="10"/>
            <a:ext cx="3870890" cy="6857990"/>
          </a:xfrm>
          <a:custGeom>
            <a:avLst/>
            <a:gdLst/>
            <a:ahLst/>
            <a:cxnLst/>
            <a:rect l="l" t="t" r="r" b="b"/>
            <a:pathLst>
              <a:path w="3870890" h="6858000">
                <a:moveTo>
                  <a:pt x="1027762" y="0"/>
                </a:moveTo>
                <a:lnTo>
                  <a:pt x="3870890" y="0"/>
                </a:lnTo>
                <a:lnTo>
                  <a:pt x="3843239" y="185117"/>
                </a:lnTo>
                <a:lnTo>
                  <a:pt x="3839855" y="185117"/>
                </a:lnTo>
                <a:lnTo>
                  <a:pt x="2843127" y="6858000"/>
                </a:lnTo>
                <a:lnTo>
                  <a:pt x="0" y="6858000"/>
                </a:lnTo>
                <a:lnTo>
                  <a:pt x="26596" y="6679936"/>
                </a:lnTo>
                <a:lnTo>
                  <a:pt x="29981" y="6679936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2" name="Picture 6" descr="Richard Stallman – Wikipedia">
            <a:extLst>
              <a:ext uri="{FF2B5EF4-FFF2-40B4-BE49-F238E27FC236}">
                <a16:creationId xmlns:a16="http://schemas.microsoft.com/office/drawing/2014/main" id="{1DE462C3-31E4-4FFE-9E02-47DFC51459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15" r="29415"/>
          <a:stretch/>
        </p:blipFill>
        <p:spPr bwMode="auto">
          <a:xfrm>
            <a:off x="5200072" y="10"/>
            <a:ext cx="3873543" cy="6857990"/>
          </a:xfrm>
          <a:custGeom>
            <a:avLst/>
            <a:gdLst/>
            <a:ahLst/>
            <a:cxnLst/>
            <a:rect l="l" t="t" r="r" b="b"/>
            <a:pathLst>
              <a:path w="3873543" h="6858000">
                <a:moveTo>
                  <a:pt x="1027763" y="0"/>
                </a:moveTo>
                <a:lnTo>
                  <a:pt x="3873543" y="0"/>
                </a:lnTo>
                <a:lnTo>
                  <a:pt x="3845892" y="185117"/>
                </a:lnTo>
                <a:lnTo>
                  <a:pt x="3842508" y="185117"/>
                </a:lnTo>
                <a:lnTo>
                  <a:pt x="2845780" y="6858000"/>
                </a:lnTo>
                <a:lnTo>
                  <a:pt x="0" y="6858000"/>
                </a:lnTo>
                <a:lnTo>
                  <a:pt x="26598" y="6679936"/>
                </a:lnTo>
                <a:lnTo>
                  <a:pt x="29981" y="6679936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38" name="Picture 2" descr="Hacker Heroes: Richard Stallman – Kim Crawley">
            <a:extLst>
              <a:ext uri="{FF2B5EF4-FFF2-40B4-BE49-F238E27FC236}">
                <a16:creationId xmlns:a16="http://schemas.microsoft.com/office/drawing/2014/main" id="{9F564561-87D4-4343-BA07-9641FF3B99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71" r="43220" b="-1"/>
          <a:stretch/>
        </p:blipFill>
        <p:spPr bwMode="auto">
          <a:xfrm>
            <a:off x="8050604" y="10"/>
            <a:ext cx="4141396" cy="6857990"/>
          </a:xfrm>
          <a:custGeom>
            <a:avLst/>
            <a:gdLst/>
            <a:ahLst/>
            <a:cxnLst/>
            <a:rect l="l" t="t" r="r" b="b"/>
            <a:pathLst>
              <a:path w="4141396" h="6858000">
                <a:moveTo>
                  <a:pt x="1027763" y="0"/>
                </a:moveTo>
                <a:lnTo>
                  <a:pt x="4141396" y="0"/>
                </a:lnTo>
                <a:lnTo>
                  <a:pt x="4141396" y="6858000"/>
                </a:lnTo>
                <a:lnTo>
                  <a:pt x="0" y="6858000"/>
                </a:lnTo>
                <a:lnTo>
                  <a:pt x="26597" y="6679936"/>
                </a:lnTo>
                <a:lnTo>
                  <a:pt x="29981" y="6679936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385" name="Freeform 52">
            <a:extLst>
              <a:ext uri="{FF2B5EF4-FFF2-40B4-BE49-F238E27FC236}">
                <a16:creationId xmlns:a16="http://schemas.microsoft.com/office/drawing/2014/main" id="{045F54AD-AC85-4DDC-A7F8-B289053E58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20649" y="3576484"/>
            <a:ext cx="8522979" cy="3281517"/>
          </a:xfrm>
          <a:custGeom>
            <a:avLst/>
            <a:gdLst>
              <a:gd name="connsiteX0" fmla="*/ 8516100 w 8522979"/>
              <a:gd name="connsiteY0" fmla="*/ 0 h 3281517"/>
              <a:gd name="connsiteX1" fmla="*/ 8522979 w 8522979"/>
              <a:gd name="connsiteY1" fmla="*/ 3281517 h 3281517"/>
              <a:gd name="connsiteX2" fmla="*/ 650153 w 8522979"/>
              <a:gd name="connsiteY2" fmla="*/ 3281517 h 3281517"/>
              <a:gd name="connsiteX3" fmla="*/ 0 w 8522979"/>
              <a:gd name="connsiteY3" fmla="*/ 3003752 h 3281517"/>
              <a:gd name="connsiteX4" fmla="*/ 879142 w 8522979"/>
              <a:gd name="connsiteY4" fmla="*/ 690551 h 32815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22979" h="3281517">
                <a:moveTo>
                  <a:pt x="8516100" y="0"/>
                </a:moveTo>
                <a:lnTo>
                  <a:pt x="8522979" y="3281517"/>
                </a:lnTo>
                <a:lnTo>
                  <a:pt x="650153" y="3281517"/>
                </a:lnTo>
                <a:lnTo>
                  <a:pt x="0" y="3003752"/>
                </a:lnTo>
                <a:lnTo>
                  <a:pt x="879142" y="690551"/>
                </a:lnTo>
                <a:close/>
              </a:path>
            </a:pathLst>
          </a:custGeom>
          <a:solidFill>
            <a:schemeClr val="bg1">
              <a:alpha val="98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14386" name="Straight Connector 14364">
            <a:extLst>
              <a:ext uri="{FF2B5EF4-FFF2-40B4-BE49-F238E27FC236}">
                <a16:creationId xmlns:a16="http://schemas.microsoft.com/office/drawing/2014/main" id="{8B9DE997-7DB8-467F-A753-54F4728CF7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87" name="Straight Connector 14366">
            <a:extLst>
              <a:ext uri="{FF2B5EF4-FFF2-40B4-BE49-F238E27FC236}">
                <a16:creationId xmlns:a16="http://schemas.microsoft.com/office/drawing/2014/main" id="{00484744-1553-423D-B0B0-D7D4297662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388" name="Rectangle 23">
            <a:extLst>
              <a:ext uri="{FF2B5EF4-FFF2-40B4-BE49-F238E27FC236}">
                <a16:creationId xmlns:a16="http://schemas.microsoft.com/office/drawing/2014/main" id="{DFEC7940-7F42-49AF-A786-50A01CC680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nb-NO"/>
          </a:p>
        </p:txBody>
      </p:sp>
      <p:sp>
        <p:nvSpPr>
          <p:cNvPr id="14389" name="Rectangle 25">
            <a:extLst>
              <a:ext uri="{FF2B5EF4-FFF2-40B4-BE49-F238E27FC236}">
                <a16:creationId xmlns:a16="http://schemas.microsoft.com/office/drawing/2014/main" id="{55D78307-AC48-439C-A45E-083FC05ACF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nb-NO"/>
          </a:p>
        </p:txBody>
      </p:sp>
      <p:sp>
        <p:nvSpPr>
          <p:cNvPr id="14390" name="Isosceles Triangle 24">
            <a:extLst>
              <a:ext uri="{FF2B5EF4-FFF2-40B4-BE49-F238E27FC236}">
                <a16:creationId xmlns:a16="http://schemas.microsoft.com/office/drawing/2014/main" id="{7023EB86-0AAB-4B0A-A384-213B84B67A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nb-NO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EB9122-98EF-46B1-A797-78B7E10BD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2401" y="4267831"/>
            <a:ext cx="5181601" cy="132967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/>
              <a:t>Richard Stallman</a:t>
            </a:r>
          </a:p>
        </p:txBody>
      </p:sp>
      <p:sp>
        <p:nvSpPr>
          <p:cNvPr id="14391" name="Rectangle 27">
            <a:extLst>
              <a:ext uri="{FF2B5EF4-FFF2-40B4-BE49-F238E27FC236}">
                <a16:creationId xmlns:a16="http://schemas.microsoft.com/office/drawing/2014/main" id="{256DF676-2CA5-4A6C-B89F-CEF02EFD86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nb-NO"/>
          </a:p>
        </p:txBody>
      </p:sp>
      <p:sp>
        <p:nvSpPr>
          <p:cNvPr id="14392" name="Rectangle 28">
            <a:extLst>
              <a:ext uri="{FF2B5EF4-FFF2-40B4-BE49-F238E27FC236}">
                <a16:creationId xmlns:a16="http://schemas.microsoft.com/office/drawing/2014/main" id="{9E3E9748-EE5B-4E9F-BBD1-83C2DAA8B6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nb-NO"/>
          </a:p>
        </p:txBody>
      </p:sp>
      <p:sp>
        <p:nvSpPr>
          <p:cNvPr id="14393" name="Rectangle 29">
            <a:extLst>
              <a:ext uri="{FF2B5EF4-FFF2-40B4-BE49-F238E27FC236}">
                <a16:creationId xmlns:a16="http://schemas.microsoft.com/office/drawing/2014/main" id="{817136C4-8CB9-4736-9347-DAAC525E96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nb-NO"/>
          </a:p>
        </p:txBody>
      </p:sp>
      <p:sp>
        <p:nvSpPr>
          <p:cNvPr id="14394" name="Isosceles Triangle 29">
            <a:extLst>
              <a:ext uri="{FF2B5EF4-FFF2-40B4-BE49-F238E27FC236}">
                <a16:creationId xmlns:a16="http://schemas.microsoft.com/office/drawing/2014/main" id="{5B677481-B3A1-47D5-AE65-6B57AAF97F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9768263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7069796B-D42A-6A1B-2A35-28CBD78723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Free</a:t>
            </a:r>
            <a:r>
              <a:rPr lang="nb-NO" dirty="0"/>
              <a:t> Software Foundation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7F801921-5951-1758-ED60-4C26B616D4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b-NO" sz="2400" dirty="0"/>
              <a:t>Grunnlagt av </a:t>
            </a:r>
            <a:r>
              <a:rPr lang="nb-NO" sz="2400" dirty="0" err="1"/>
              <a:t>Stallman</a:t>
            </a:r>
            <a:r>
              <a:rPr lang="nb-NO" sz="2400" dirty="0"/>
              <a:t> i 1983</a:t>
            </a:r>
          </a:p>
          <a:p>
            <a:r>
              <a:rPr lang="nb-NO" sz="2400" dirty="0"/>
              <a:t>Sto bak GNU-prosjektet</a:t>
            </a:r>
          </a:p>
          <a:p>
            <a:r>
              <a:rPr lang="nb-NO" sz="2400" dirty="0"/>
              <a:t>GNU Compiler Collection (GCC)</a:t>
            </a:r>
          </a:p>
          <a:p>
            <a:r>
              <a:rPr lang="nb-NO" sz="2400" dirty="0"/>
              <a:t>GNU </a:t>
            </a:r>
            <a:r>
              <a:rPr lang="nb-NO" sz="2400" dirty="0" err="1"/>
              <a:t>Emacs</a:t>
            </a:r>
            <a:endParaRPr lang="nb-NO" sz="2400" dirty="0"/>
          </a:p>
          <a:p>
            <a:r>
              <a:rPr lang="nb-NO" sz="2400" dirty="0"/>
              <a:t>Bourne-</a:t>
            </a:r>
            <a:r>
              <a:rPr lang="nb-NO" sz="2400" dirty="0" err="1"/>
              <a:t>Again</a:t>
            </a:r>
            <a:r>
              <a:rPr lang="nb-NO" sz="2400" dirty="0"/>
              <a:t> Shell (</a:t>
            </a:r>
            <a:r>
              <a:rPr lang="nb-NO" sz="2400" dirty="0" err="1"/>
              <a:t>Bash</a:t>
            </a:r>
            <a:r>
              <a:rPr lang="nb-NO" sz="2400" dirty="0"/>
              <a:t>)</a:t>
            </a:r>
          </a:p>
          <a:p>
            <a:r>
              <a:rPr lang="nb-NO" sz="2400" dirty="0" err="1"/>
              <a:t>Copyleft</a:t>
            </a:r>
            <a:endParaRPr lang="nb-NO" sz="2400" dirty="0"/>
          </a:p>
          <a:p>
            <a:r>
              <a:rPr lang="nb-NO" sz="2400" dirty="0"/>
              <a:t>«</a:t>
            </a:r>
            <a:r>
              <a:rPr lang="nb-NO" sz="2400" dirty="0" err="1"/>
              <a:t>Free</a:t>
            </a:r>
            <a:r>
              <a:rPr lang="nb-NO" sz="2400" dirty="0"/>
              <a:t> as in Speech, not as in Beer»</a:t>
            </a:r>
          </a:p>
        </p:txBody>
      </p:sp>
    </p:spTree>
    <p:extLst>
      <p:ext uri="{BB962C8B-B14F-4D97-AF65-F5344CB8AC3E}">
        <p14:creationId xmlns:p14="http://schemas.microsoft.com/office/powerpoint/2010/main" val="2642283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60283F74-BDB9-34D2-5565-AD4B96C05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The Four </a:t>
            </a:r>
            <a:r>
              <a:rPr lang="nb-NO" dirty="0" err="1"/>
              <a:t>Freedoms</a:t>
            </a:r>
            <a:endParaRPr lang="nb-NO" dirty="0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7BDBBF66-7F90-EF24-36AC-40BDB4E149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The freedom to run the program as you wish, for any purpose </a:t>
            </a:r>
          </a:p>
          <a:p>
            <a:r>
              <a:rPr lang="en-US" sz="2400" dirty="0"/>
              <a:t>The freedom to study how the program works, and change it so it does your computing as you wish.</a:t>
            </a:r>
          </a:p>
          <a:p>
            <a:r>
              <a:rPr lang="en-US" sz="2400" dirty="0"/>
              <a:t>The freedom to redistribute copies so you can help others</a:t>
            </a:r>
          </a:p>
          <a:p>
            <a:r>
              <a:rPr lang="en-US" sz="2400" dirty="0"/>
              <a:t>The freedom to distribute copies of your modified versions to others</a:t>
            </a:r>
            <a:endParaRPr lang="nb-NO" sz="2400" dirty="0"/>
          </a:p>
        </p:txBody>
      </p:sp>
    </p:spTree>
    <p:extLst>
      <p:ext uri="{BB962C8B-B14F-4D97-AF65-F5344CB8AC3E}">
        <p14:creationId xmlns:p14="http://schemas.microsoft.com/office/powerpoint/2010/main" val="3662733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03AE127-802C-459A-A612-DB85B67F0D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FE3E78-4407-471F-B5DE-E4D43F07D6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950" y="1179151"/>
            <a:ext cx="3300646" cy="4463889"/>
          </a:xfrm>
        </p:spPr>
        <p:txBody>
          <a:bodyPr anchor="ctr">
            <a:normAutofit/>
          </a:bodyPr>
          <a:lstStyle/>
          <a:p>
            <a:r>
              <a:rPr lang="en-GB" dirty="0"/>
              <a:t>Licenses</a:t>
            </a:r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9323D83D-50D6-4040-A58B-FCEA340F88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nb-NO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A1FE6BB-DFB2-4080-9B5E-076EF5DDE6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6670" y="1442595"/>
            <a:ext cx="0" cy="3937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288ABE-FA6A-4EC4-B783-DCDE7F661E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8918" y="1109145"/>
            <a:ext cx="6341016" cy="4603900"/>
          </a:xfrm>
        </p:spPr>
        <p:txBody>
          <a:bodyPr anchor="ctr">
            <a:normAutofit/>
          </a:bodyPr>
          <a:lstStyle/>
          <a:p>
            <a:r>
              <a:rPr lang="en-GB" sz="2400" dirty="0"/>
              <a:t>GNU AGPLv3</a:t>
            </a:r>
          </a:p>
          <a:p>
            <a:r>
              <a:rPr lang="en-GB" sz="2400" dirty="0"/>
              <a:t>GNU GPLv3</a:t>
            </a:r>
          </a:p>
          <a:p>
            <a:r>
              <a:rPr lang="en-GB" sz="2400" dirty="0"/>
              <a:t>GNU LGPLv3</a:t>
            </a:r>
          </a:p>
          <a:p>
            <a:r>
              <a:rPr lang="en-GB" sz="2400" dirty="0"/>
              <a:t>Mozilla Public License 2.0</a:t>
            </a:r>
          </a:p>
          <a:p>
            <a:r>
              <a:rPr lang="en-GB" sz="2400" dirty="0"/>
              <a:t>Apache License 2.0</a:t>
            </a:r>
          </a:p>
          <a:p>
            <a:r>
              <a:rPr lang="en-GB" sz="2400" dirty="0"/>
              <a:t>MIT License</a:t>
            </a:r>
          </a:p>
          <a:p>
            <a:r>
              <a:rPr lang="en-GB" sz="2400" dirty="0"/>
              <a:t>Boost Software License 1.0</a:t>
            </a:r>
          </a:p>
          <a:p>
            <a:r>
              <a:rPr lang="en-GB" sz="2400" dirty="0"/>
              <a:t>The </a:t>
            </a:r>
            <a:r>
              <a:rPr lang="en-GB" sz="2400" dirty="0" err="1"/>
              <a:t>Unlicense</a:t>
            </a:r>
            <a:endParaRPr lang="en-GB" sz="2400" dirty="0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F10FD715-4DCE-4779-B634-EC78315EA2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1364139" y="0"/>
            <a:ext cx="842596" cy="4616289"/>
          </a:xfrm>
          <a:prstGeom prst="triangle">
            <a:avLst>
              <a:gd name="adj" fmla="val 10000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0066209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DF4D7F6-81B5-452A-9CE6-76D81F91D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88DFBF-303D-49E9-81C4-BAA34894A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2" y="609600"/>
            <a:ext cx="8596668" cy="1320800"/>
          </a:xfrm>
        </p:spPr>
        <p:txBody>
          <a:bodyPr>
            <a:normAutofit/>
          </a:bodyPr>
          <a:lstStyle/>
          <a:p>
            <a:r>
              <a:rPr lang="en-GB" dirty="0" err="1"/>
              <a:t>Hva</a:t>
            </a:r>
            <a:r>
              <a:rPr lang="en-GB" dirty="0"/>
              <a:t> er </a:t>
            </a:r>
            <a:r>
              <a:rPr lang="en-GB" dirty="0" err="1"/>
              <a:t>en</a:t>
            </a:r>
            <a:r>
              <a:rPr lang="en-GB" dirty="0"/>
              <a:t> “Linux distro”?</a:t>
            </a:r>
            <a:br>
              <a:rPr lang="en-GB" dirty="0"/>
            </a:br>
            <a:endParaRPr lang="en-GB" dirty="0"/>
          </a:p>
        </p:txBody>
      </p:sp>
      <p:sp>
        <p:nvSpPr>
          <p:cNvPr id="17" name="Isosceles Triangle 9">
            <a:extLst>
              <a:ext uri="{FF2B5EF4-FFF2-40B4-BE49-F238E27FC236}">
                <a16:creationId xmlns:a16="http://schemas.microsoft.com/office/drawing/2014/main" id="{4600514D-20FB-4559-97DC-D1DC39E6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nb-NO"/>
          </a:p>
        </p:txBody>
      </p:sp>
      <p:sp>
        <p:nvSpPr>
          <p:cNvPr id="19" name="Isosceles Triangle 11">
            <a:extLst>
              <a:ext uri="{FF2B5EF4-FFF2-40B4-BE49-F238E27FC236}">
                <a16:creationId xmlns:a16="http://schemas.microsoft.com/office/drawing/2014/main" id="{266F638A-E405-4AC0-B984-72E5813B0D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38534" y="3818467"/>
            <a:ext cx="4450292" cy="3039533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nb-NO"/>
          </a:p>
        </p:txBody>
      </p:sp>
      <p:cxnSp>
        <p:nvCxnSpPr>
          <p:cNvPr id="20" name="Straight Connector 13">
            <a:extLst>
              <a:ext uri="{FF2B5EF4-FFF2-40B4-BE49-F238E27FC236}">
                <a16:creationId xmlns:a16="http://schemas.microsoft.com/office/drawing/2014/main" id="{7D1CBE93-B17D-4509-843C-82287C3803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134600" y="0"/>
            <a:ext cx="1727200" cy="6858000"/>
          </a:xfrm>
          <a:prstGeom prst="line">
            <a:avLst/>
          </a:prstGeom>
          <a:ln w="15875" cap="sq">
            <a:solidFill>
              <a:schemeClr val="accent2"/>
            </a:solidFill>
            <a:bevel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E6277B4-6A43-48AB-89B2-3442221619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94260C-8689-428A-8E61-13B8468701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2" y="2160590"/>
            <a:ext cx="8470898" cy="3429260"/>
          </a:xfrm>
        </p:spPr>
        <p:txBody>
          <a:bodyPr>
            <a:normAutofit/>
          </a:bodyPr>
          <a:lstStyle/>
          <a:p>
            <a:r>
              <a:rPr lang="en-GB" sz="2400" dirty="0" err="1"/>
              <a:t>Felles</a:t>
            </a:r>
            <a:r>
              <a:rPr lang="en-GB" sz="2400" dirty="0"/>
              <a:t> : </a:t>
            </a:r>
            <a:r>
              <a:rPr lang="en-GB" sz="2400" dirty="0" err="1"/>
              <a:t>Operativ</a:t>
            </a:r>
            <a:r>
              <a:rPr lang="en-GB" sz="2400" dirty="0"/>
              <a:t> system </a:t>
            </a:r>
            <a:r>
              <a:rPr lang="en-GB" sz="2400" dirty="0" err="1"/>
              <a:t>basert</a:t>
            </a:r>
            <a:r>
              <a:rPr lang="en-GB" sz="2400" dirty="0"/>
              <a:t> </a:t>
            </a:r>
            <a:r>
              <a:rPr lang="en-GB" sz="2400" dirty="0" err="1"/>
              <a:t>på</a:t>
            </a:r>
            <a:r>
              <a:rPr lang="en-GB" sz="2400" dirty="0"/>
              <a:t> Linux kernel</a:t>
            </a:r>
          </a:p>
          <a:p>
            <a:r>
              <a:rPr lang="en-GB" sz="2400" dirty="0" err="1"/>
              <a:t>Forskjellige</a:t>
            </a:r>
            <a:r>
              <a:rPr lang="en-GB" sz="2400" dirty="0"/>
              <a:t> </a:t>
            </a:r>
            <a:r>
              <a:rPr lang="en-GB" sz="2400" dirty="0" err="1"/>
              <a:t>løsninger</a:t>
            </a:r>
            <a:r>
              <a:rPr lang="en-GB" sz="2400" dirty="0"/>
              <a:t> for :</a:t>
            </a:r>
          </a:p>
          <a:p>
            <a:pPr lvl="1"/>
            <a:r>
              <a:rPr lang="en-GB" sz="2400" dirty="0"/>
              <a:t>Package Management System</a:t>
            </a:r>
          </a:p>
          <a:p>
            <a:pPr lvl="1"/>
            <a:r>
              <a:rPr lang="en-GB" sz="2400" dirty="0"/>
              <a:t>Desktop</a:t>
            </a:r>
          </a:p>
          <a:p>
            <a:pPr lvl="1"/>
            <a:r>
              <a:rPr lang="en-GB" sz="2400" dirty="0" err="1"/>
              <a:t>Lisensiering</a:t>
            </a:r>
            <a:endParaRPr lang="en-GB" sz="2400" dirty="0"/>
          </a:p>
          <a:p>
            <a:pPr lvl="1"/>
            <a:r>
              <a:rPr lang="en-GB" sz="2400" dirty="0"/>
              <a:t>Support</a:t>
            </a:r>
          </a:p>
          <a:p>
            <a:pPr lvl="1"/>
            <a:r>
              <a:rPr lang="en-GB" sz="2400" dirty="0" err="1"/>
              <a:t>Oppdateringsfrekvens</a:t>
            </a:r>
            <a:endParaRPr lang="en-GB" sz="2400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18" name="Rectangle 27">
            <a:extLst>
              <a:ext uri="{FF2B5EF4-FFF2-40B4-BE49-F238E27FC236}">
                <a16:creationId xmlns:a16="http://schemas.microsoft.com/office/drawing/2014/main" id="{27B538D5-95DB-47ED-9CB4-34AE5BF78E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25641" y="0"/>
            <a:ext cx="1766359" cy="6858000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906164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6CE6E43D-FC44-4F15-89C6-7C08E9BDC3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321115E6-3640-4179-A252-686A27B75B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E68D2ABE-CDFA-4BEB-AF45-E43862265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A108FB8B-558B-4F9E-970F-72D2EE57F6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nb-NO"/>
            </a:p>
          </p:txBody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481E92F1-5BD2-4422-B875-90578CEAA5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nb-NO"/>
            </a:p>
          </p:txBody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9D9630F3-9488-4F58-9098-F6B8552BD6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nb-NO"/>
            </a:p>
          </p:txBody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A82B105D-E7A6-4F3A-AFDA-B9133F6BDF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nb-NO"/>
            </a:p>
          </p:txBody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592262AB-546B-41A7-99DE-EC034F0722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nb-NO"/>
            </a:p>
          </p:txBody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D878A1F7-F404-41A0-BD7C-9739499BDD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nb-NO"/>
            </a:p>
          </p:txBody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0076BF32-29FF-4C3A-B1AF-91A28EFDA0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nb-NO"/>
            </a:p>
          </p:txBody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0A4C29F3-B3A2-40B9-8670-ADA39B0C42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nb-NO"/>
            </a:p>
          </p:txBody>
        </p:sp>
      </p:grpSp>
      <p:pic>
        <p:nvPicPr>
          <p:cNvPr id="5" name="Plassholder for innhold 4">
            <a:extLst>
              <a:ext uri="{FF2B5EF4-FFF2-40B4-BE49-F238E27FC236}">
                <a16:creationId xmlns:a16="http://schemas.microsoft.com/office/drawing/2014/main" id="{E447A1A0-0249-2EE4-DE5D-026C5CCDA3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44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4176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087A60-41A9-45F7-9204-009BD7212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Common Linux Distributions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9D5509-3B44-4F27-B4DF-FD650D2258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/>
              <a:t>Debian</a:t>
            </a:r>
            <a:endParaRPr lang="en-GB" dirty="0"/>
          </a:p>
        </p:txBody>
      </p:sp>
      <p:pic>
        <p:nvPicPr>
          <p:cNvPr id="5124" name="Picture 4" descr="Linux Debian OS">
            <a:extLst>
              <a:ext uri="{FF2B5EF4-FFF2-40B4-BE49-F238E27FC236}">
                <a16:creationId xmlns:a16="http://schemas.microsoft.com/office/drawing/2014/main" id="{E03F0B2B-E910-46FA-BB88-61270B088D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100" y="1270000"/>
            <a:ext cx="8328660" cy="5552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1628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087A60-41A9-45F7-9204-009BD7212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Common Linux Distributions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9D5509-3B44-4F27-B4DF-FD650D2258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Ubuntu</a:t>
            </a:r>
          </a:p>
        </p:txBody>
      </p:sp>
      <p:pic>
        <p:nvPicPr>
          <p:cNvPr id="7170" name="Picture 2" descr="10 Reasons To Use Ubuntu Linux">
            <a:extLst>
              <a:ext uri="{FF2B5EF4-FFF2-40B4-BE49-F238E27FC236}">
                <a16:creationId xmlns:a16="http://schemas.microsoft.com/office/drawing/2014/main" id="{11FDF12F-8274-42EE-AE96-6DB02782F7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0886" y="1558263"/>
            <a:ext cx="7969954" cy="4483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98886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087A60-41A9-45F7-9204-009BD7212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Common Linux Distributions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9D5509-3B44-4F27-B4DF-FD650D2258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CentOS</a:t>
            </a:r>
          </a:p>
        </p:txBody>
      </p:sp>
      <p:pic>
        <p:nvPicPr>
          <p:cNvPr id="8194" name="Picture 2" descr="New CentOS 8 is here! | Lewenet Blog">
            <a:extLst>
              <a:ext uri="{FF2B5EF4-FFF2-40B4-BE49-F238E27FC236}">
                <a16:creationId xmlns:a16="http://schemas.microsoft.com/office/drawing/2014/main" id="{6C0E863C-9E15-4FBC-BFFC-5CEB07944A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0246" y="1548275"/>
            <a:ext cx="8168640" cy="510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43739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72">
            <a:extLst>
              <a:ext uri="{FF2B5EF4-FFF2-40B4-BE49-F238E27FC236}">
                <a16:creationId xmlns:a16="http://schemas.microsoft.com/office/drawing/2014/main" id="{2BFE82DD-2BD2-4090-AB25-371DEEFB6C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CB73BFA1-FC61-425A-84A1-4761C156C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6FD1D45B-3A4F-4DAC-A585-3235AE1263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Rectangle 23">
              <a:extLst>
                <a:ext uri="{FF2B5EF4-FFF2-40B4-BE49-F238E27FC236}">
                  <a16:creationId xmlns:a16="http://schemas.microsoft.com/office/drawing/2014/main" id="{4136EFF2-D71E-4DC8-86E2-364203BE5E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nb-NO"/>
            </a:p>
          </p:txBody>
        </p:sp>
        <p:sp>
          <p:nvSpPr>
            <p:cNvPr id="77" name="Rectangle 25">
              <a:extLst>
                <a:ext uri="{FF2B5EF4-FFF2-40B4-BE49-F238E27FC236}">
                  <a16:creationId xmlns:a16="http://schemas.microsoft.com/office/drawing/2014/main" id="{9358896D-DBC1-4EA4-88A0-A826BED413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nb-NO"/>
            </a:p>
          </p:txBody>
        </p:sp>
        <p:sp>
          <p:nvSpPr>
            <p:cNvPr id="78" name="Isosceles Triangle 77">
              <a:extLst>
                <a:ext uri="{FF2B5EF4-FFF2-40B4-BE49-F238E27FC236}">
                  <a16:creationId xmlns:a16="http://schemas.microsoft.com/office/drawing/2014/main" id="{5D23D5D6-DC69-43D4-98FB-57CF19784B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nb-NO"/>
            </a:p>
          </p:txBody>
        </p:sp>
        <p:sp>
          <p:nvSpPr>
            <p:cNvPr id="79" name="Rectangle 27">
              <a:extLst>
                <a:ext uri="{FF2B5EF4-FFF2-40B4-BE49-F238E27FC236}">
                  <a16:creationId xmlns:a16="http://schemas.microsoft.com/office/drawing/2014/main" id="{8D5D5058-317F-40AB-9EB3-40C2D5FD6E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nb-NO"/>
            </a:p>
          </p:txBody>
        </p:sp>
        <p:sp>
          <p:nvSpPr>
            <p:cNvPr id="80" name="Rectangle 28">
              <a:extLst>
                <a:ext uri="{FF2B5EF4-FFF2-40B4-BE49-F238E27FC236}">
                  <a16:creationId xmlns:a16="http://schemas.microsoft.com/office/drawing/2014/main" id="{7E3EF343-E091-452A-99B0-1A096E896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nb-NO"/>
            </a:p>
          </p:txBody>
        </p:sp>
        <p:sp>
          <p:nvSpPr>
            <p:cNvPr id="81" name="Rectangle 29">
              <a:extLst>
                <a:ext uri="{FF2B5EF4-FFF2-40B4-BE49-F238E27FC236}">
                  <a16:creationId xmlns:a16="http://schemas.microsoft.com/office/drawing/2014/main" id="{EE99F000-CFF8-47D6-8A67-0DEADA7ED2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nb-NO"/>
            </a:p>
          </p:txBody>
        </p:sp>
        <p:sp>
          <p:nvSpPr>
            <p:cNvPr id="82" name="Isosceles Triangle 81">
              <a:extLst>
                <a:ext uri="{FF2B5EF4-FFF2-40B4-BE49-F238E27FC236}">
                  <a16:creationId xmlns:a16="http://schemas.microsoft.com/office/drawing/2014/main" id="{98B6774B-A958-4387-BEE0-9E41613122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nb-NO"/>
            </a:p>
          </p:txBody>
        </p:sp>
        <p:sp>
          <p:nvSpPr>
            <p:cNvPr id="83" name="Isosceles Triangle 82">
              <a:extLst>
                <a:ext uri="{FF2B5EF4-FFF2-40B4-BE49-F238E27FC236}">
                  <a16:creationId xmlns:a16="http://schemas.microsoft.com/office/drawing/2014/main" id="{DA31937E-FB68-447A-BAF9-27031187D9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nb-NO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3087A60-41A9-45F7-9204-009BD72125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0563" y="2404534"/>
            <a:ext cx="3893439" cy="164630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>
              <a:lnSpc>
                <a:spcPct val="90000"/>
              </a:lnSpc>
            </a:pPr>
            <a:r>
              <a:rPr lang="en-GB" sz="4400" dirty="0"/>
              <a:t>Common Linux Distributions</a:t>
            </a:r>
            <a:endParaRPr lang="en-US" sz="4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9D5509-3B44-4F27-B4DF-FD650D2258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0563" y="4050833"/>
            <a:ext cx="3893439" cy="109689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r">
              <a:buNone/>
            </a:pP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RedHat Enterprise Linux</a:t>
            </a:r>
          </a:p>
        </p:txBody>
      </p:sp>
      <p:pic>
        <p:nvPicPr>
          <p:cNvPr id="9218" name="Picture 2" descr="screenFetch in RHEL 8 | Unix Tutorial">
            <a:extLst>
              <a:ext uri="{FF2B5EF4-FFF2-40B4-BE49-F238E27FC236}">
                <a16:creationId xmlns:a16="http://schemas.microsoft.com/office/drawing/2014/main" id="{043ADEDB-7907-4FD1-B534-BD04108848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20" r="28391" b="-1"/>
          <a:stretch/>
        </p:blipFill>
        <p:spPr bwMode="auto">
          <a:xfrm>
            <a:off x="332680" y="-1"/>
            <a:ext cx="5062280" cy="3429000"/>
          </a:xfrm>
          <a:custGeom>
            <a:avLst/>
            <a:gdLst/>
            <a:ahLst/>
            <a:cxnLst/>
            <a:rect l="l" t="t" r="r" b="b"/>
            <a:pathLst>
              <a:path w="5062280" h="3429000">
                <a:moveTo>
                  <a:pt x="509916" y="0"/>
                </a:moveTo>
                <a:lnTo>
                  <a:pt x="5062280" y="0"/>
                </a:lnTo>
                <a:lnTo>
                  <a:pt x="5062280" y="21851"/>
                </a:lnTo>
                <a:lnTo>
                  <a:pt x="4549416" y="3429000"/>
                </a:lnTo>
                <a:lnTo>
                  <a:pt x="0" y="3429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Red Hat Enterprise Linux (RHEL) 7.8 is out - Cloud7">
            <a:extLst>
              <a:ext uri="{FF2B5EF4-FFF2-40B4-BE49-F238E27FC236}">
                <a16:creationId xmlns:a16="http://schemas.microsoft.com/office/drawing/2014/main" id="{F75DFC1F-23D4-487B-8234-C9738196D3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64" r="2" b="2"/>
          <a:stretch/>
        </p:blipFill>
        <p:spPr bwMode="auto">
          <a:xfrm>
            <a:off x="20" y="3428999"/>
            <a:ext cx="4882076" cy="3429001"/>
          </a:xfrm>
          <a:custGeom>
            <a:avLst/>
            <a:gdLst/>
            <a:ahLst/>
            <a:cxnLst/>
            <a:rect l="l" t="t" r="r" b="b"/>
            <a:pathLst>
              <a:path w="4882096" h="3429001">
                <a:moveTo>
                  <a:pt x="332680" y="0"/>
                </a:moveTo>
                <a:lnTo>
                  <a:pt x="4882096" y="0"/>
                </a:lnTo>
                <a:lnTo>
                  <a:pt x="4365943" y="3429001"/>
                </a:lnTo>
                <a:lnTo>
                  <a:pt x="0" y="3429001"/>
                </a:lnTo>
                <a:lnTo>
                  <a:pt x="0" y="2237155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C3D8A61F-2418-4850-A6EE-EB06603668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32012" y="3433493"/>
            <a:ext cx="454940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36258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D22480-C6D8-480D-A501-FCA633016C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9562" y="609600"/>
            <a:ext cx="6424440" cy="1320800"/>
          </a:xfrm>
        </p:spPr>
        <p:txBody>
          <a:bodyPr>
            <a:normAutofit/>
          </a:bodyPr>
          <a:lstStyle/>
          <a:p>
            <a:r>
              <a:rPr lang="en-GB" dirty="0" err="1"/>
              <a:t>Tema</a:t>
            </a:r>
            <a:endParaRPr lang="en-GB" dirty="0"/>
          </a:p>
        </p:txBody>
      </p:sp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462665EA-AABF-4427-A720-538234E60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" y="4036978"/>
            <a:ext cx="457200" cy="2811294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nb-NO"/>
          </a:p>
        </p:txBody>
      </p:sp>
      <p:pic>
        <p:nvPicPr>
          <p:cNvPr id="4" name="Picture 2" descr="Linux Pepe&quot; by GiveMeMemes | Redbubble">
            <a:extLst>
              <a:ext uri="{FF2B5EF4-FFF2-40B4-BE49-F238E27FC236}">
                <a16:creationId xmlns:a16="http://schemas.microsoft.com/office/drawing/2014/main" id="{351F268D-C9D6-40F9-9AA6-A1D04E946E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03" t="9091" r="23236" b="-1"/>
          <a:stretch/>
        </p:blipFill>
        <p:spPr bwMode="auto">
          <a:xfrm>
            <a:off x="20" y="10"/>
            <a:ext cx="2734036" cy="6867719"/>
          </a:xfrm>
          <a:custGeom>
            <a:avLst/>
            <a:gdLst/>
            <a:ahLst/>
            <a:cxnLst/>
            <a:rect l="l" t="t" r="r" b="b"/>
            <a:pathLst>
              <a:path w="2734056" h="6858000">
                <a:moveTo>
                  <a:pt x="0" y="0"/>
                </a:moveTo>
                <a:lnTo>
                  <a:pt x="1674254" y="0"/>
                </a:lnTo>
                <a:lnTo>
                  <a:pt x="2734056" y="6850199"/>
                </a:lnTo>
                <a:lnTo>
                  <a:pt x="2734056" y="6858000"/>
                </a:lnTo>
                <a:lnTo>
                  <a:pt x="461457" y="6858000"/>
                </a:lnTo>
                <a:lnTo>
                  <a:pt x="0" y="4134118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8096EB-558D-4873-8EE7-FD7FB331A2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49562" y="2160589"/>
            <a:ext cx="6424440" cy="3880773"/>
          </a:xfrm>
        </p:spPr>
        <p:txBody>
          <a:bodyPr numCol="2">
            <a:normAutofit/>
          </a:bodyPr>
          <a:lstStyle/>
          <a:p>
            <a:r>
              <a:rPr lang="en-GB" dirty="0" err="1"/>
              <a:t>Historie</a:t>
            </a:r>
            <a:endParaRPr lang="en-GB" dirty="0"/>
          </a:p>
          <a:p>
            <a:r>
              <a:rPr lang="en-GB" dirty="0"/>
              <a:t>Open source</a:t>
            </a:r>
          </a:p>
          <a:p>
            <a:r>
              <a:rPr lang="en-GB" dirty="0" err="1"/>
              <a:t>Lisensiering</a:t>
            </a:r>
            <a:endParaRPr lang="en-GB" dirty="0"/>
          </a:p>
          <a:p>
            <a:r>
              <a:rPr lang="en-GB" dirty="0" err="1"/>
              <a:t>Hva</a:t>
            </a:r>
            <a:r>
              <a:rPr lang="en-GB" dirty="0"/>
              <a:t> er </a:t>
            </a:r>
            <a:r>
              <a:rPr lang="en-GB" dirty="0" err="1"/>
              <a:t>en</a:t>
            </a:r>
            <a:r>
              <a:rPr lang="en-GB" dirty="0"/>
              <a:t> “Linux Distribution”</a:t>
            </a:r>
          </a:p>
          <a:p>
            <a:r>
              <a:rPr lang="en-GB" dirty="0" err="1"/>
              <a:t>Hvor</a:t>
            </a:r>
            <a:r>
              <a:rPr lang="en-GB" dirty="0"/>
              <a:t> </a:t>
            </a:r>
            <a:r>
              <a:rPr lang="en-GB" dirty="0" err="1"/>
              <a:t>brukes</a:t>
            </a:r>
            <a:r>
              <a:rPr lang="en-GB" dirty="0"/>
              <a:t> Linux</a:t>
            </a:r>
          </a:p>
          <a:p>
            <a:r>
              <a:rPr lang="en-GB" dirty="0" err="1"/>
              <a:t>Forskjeller</a:t>
            </a:r>
            <a:r>
              <a:rPr lang="en-GB" dirty="0"/>
              <a:t> </a:t>
            </a:r>
            <a:r>
              <a:rPr lang="en-GB" dirty="0" err="1"/>
              <a:t>mellom</a:t>
            </a:r>
            <a:r>
              <a:rPr lang="en-GB" dirty="0"/>
              <a:t> Windows and Linux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93656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087A60-41A9-45F7-9204-009BD7212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Common Linux Distributions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9D5509-3B44-4F27-B4DF-FD650D2258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Arch Linux</a:t>
            </a:r>
          </a:p>
        </p:txBody>
      </p:sp>
      <p:pic>
        <p:nvPicPr>
          <p:cNvPr id="10242" name="Picture 2" descr="I installed Arch linux for the first time! Took quite a bit of ...">
            <a:extLst>
              <a:ext uri="{FF2B5EF4-FFF2-40B4-BE49-F238E27FC236}">
                <a16:creationId xmlns:a16="http://schemas.microsoft.com/office/drawing/2014/main" id="{0DC30D50-65C2-4995-B712-AA6D4D29FF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4250" y="1465063"/>
            <a:ext cx="7877175" cy="4430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2378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087A60-41A9-45F7-9204-009BD7212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Common Linux Distributions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9D5509-3B44-4F27-B4DF-FD650D2258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SUSE Linux</a:t>
            </a:r>
          </a:p>
        </p:txBody>
      </p:sp>
      <p:pic>
        <p:nvPicPr>
          <p:cNvPr id="1028" name="Picture 4" descr="SUSE Linux Enterprise Server 12 SP4 / 15 – ANITH">
            <a:extLst>
              <a:ext uri="{FF2B5EF4-FFF2-40B4-BE49-F238E27FC236}">
                <a16:creationId xmlns:a16="http://schemas.microsoft.com/office/drawing/2014/main" id="{FBA0B349-DB38-4A76-A6F1-07B43CEC49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8502" y="1524000"/>
            <a:ext cx="5905500" cy="472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5990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EFCFA-0F0B-4A6C-887C-84DBC9739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Common Linux Distributions</a:t>
            </a:r>
            <a:endParaRPr lang="nb-N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4E79A3-37AC-4860-B34F-161BC9723B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Android</a:t>
            </a:r>
            <a:endParaRPr lang="nb-NO" dirty="0"/>
          </a:p>
        </p:txBody>
      </p:sp>
      <p:pic>
        <p:nvPicPr>
          <p:cNvPr id="1026" name="Picture 2" descr="The Samsung Galaxy S9 just got a surprise update to Android 10 ...">
            <a:extLst>
              <a:ext uri="{FF2B5EF4-FFF2-40B4-BE49-F238E27FC236}">
                <a16:creationId xmlns:a16="http://schemas.microsoft.com/office/drawing/2014/main" id="{926CE26F-3F61-4CC0-8078-F7A03BAAEF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1569362"/>
            <a:ext cx="8923866" cy="5019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08494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087A60-41A9-45F7-9204-009BD7212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Less common Linux Distributions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9D5509-3B44-4F27-B4DF-FD650D2258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Kali Linux</a:t>
            </a:r>
          </a:p>
        </p:txBody>
      </p:sp>
      <p:pic>
        <p:nvPicPr>
          <p:cNvPr id="13314" name="Picture 2" descr="Kali Linux - This Is What You Need to Know Before You Start">
            <a:extLst>
              <a:ext uri="{FF2B5EF4-FFF2-40B4-BE49-F238E27FC236}">
                <a16:creationId xmlns:a16="http://schemas.microsoft.com/office/drawing/2014/main" id="{743FF1E3-0B27-4353-95B8-D5503DA3A8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6909" y="1535654"/>
            <a:ext cx="8696324" cy="4910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47116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2BFE82DD-2BD2-4090-AB25-371DEEFB6C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CB73BFA1-FC61-425A-84A1-4761C156C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6FD1D45B-3A4F-4DAC-A585-3235AE1263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23">
              <a:extLst>
                <a:ext uri="{FF2B5EF4-FFF2-40B4-BE49-F238E27FC236}">
                  <a16:creationId xmlns:a16="http://schemas.microsoft.com/office/drawing/2014/main" id="{4136EFF2-D71E-4DC8-86E2-364203BE5E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nb-NO"/>
            </a:p>
          </p:txBody>
        </p:sp>
        <p:sp>
          <p:nvSpPr>
            <p:cNvPr id="16" name="Rectangle 25">
              <a:extLst>
                <a:ext uri="{FF2B5EF4-FFF2-40B4-BE49-F238E27FC236}">
                  <a16:creationId xmlns:a16="http://schemas.microsoft.com/office/drawing/2014/main" id="{9358896D-DBC1-4EA4-88A0-A826BED413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nb-NO"/>
            </a:p>
          </p:txBody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5D23D5D6-DC69-43D4-98FB-57CF19784B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nb-NO"/>
            </a:p>
          </p:txBody>
        </p:sp>
        <p:sp>
          <p:nvSpPr>
            <p:cNvPr id="18" name="Rectangle 27">
              <a:extLst>
                <a:ext uri="{FF2B5EF4-FFF2-40B4-BE49-F238E27FC236}">
                  <a16:creationId xmlns:a16="http://schemas.microsoft.com/office/drawing/2014/main" id="{8D5D5058-317F-40AB-9EB3-40C2D5FD6E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nb-NO"/>
            </a:p>
          </p:txBody>
        </p:sp>
        <p:sp>
          <p:nvSpPr>
            <p:cNvPr id="19" name="Rectangle 28">
              <a:extLst>
                <a:ext uri="{FF2B5EF4-FFF2-40B4-BE49-F238E27FC236}">
                  <a16:creationId xmlns:a16="http://schemas.microsoft.com/office/drawing/2014/main" id="{7E3EF343-E091-452A-99B0-1A096E896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nb-NO"/>
            </a:p>
          </p:txBody>
        </p:sp>
        <p:sp>
          <p:nvSpPr>
            <p:cNvPr id="20" name="Rectangle 29">
              <a:extLst>
                <a:ext uri="{FF2B5EF4-FFF2-40B4-BE49-F238E27FC236}">
                  <a16:creationId xmlns:a16="http://schemas.microsoft.com/office/drawing/2014/main" id="{EE99F000-CFF8-47D6-8A67-0DEADA7ED2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nb-NO"/>
            </a:p>
          </p:txBody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98B6774B-A958-4387-BEE0-9E41613122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nb-NO"/>
            </a:p>
          </p:txBody>
        </p:sp>
        <p:sp>
          <p:nvSpPr>
            <p:cNvPr id="22" name="Isosceles Triangle 21">
              <a:extLst>
                <a:ext uri="{FF2B5EF4-FFF2-40B4-BE49-F238E27FC236}">
                  <a16:creationId xmlns:a16="http://schemas.microsoft.com/office/drawing/2014/main" id="{DA31937E-FB68-447A-BAF9-27031187D9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nb-NO"/>
            </a:p>
          </p:txBody>
        </p:sp>
      </p:grpSp>
      <p:sp>
        <p:nvSpPr>
          <p:cNvPr id="2" name="Tittel 1">
            <a:extLst>
              <a:ext uri="{FF2B5EF4-FFF2-40B4-BE49-F238E27FC236}">
                <a16:creationId xmlns:a16="http://schemas.microsoft.com/office/drawing/2014/main" id="{4B95F903-E273-7D62-C583-BA61041F4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4385066"/>
            <a:ext cx="10923638" cy="131764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Hvor blir Linux brukt?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F71A406-3CB7-4E4D-B434-24E6AA4F39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17723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pic>
        <p:nvPicPr>
          <p:cNvPr id="7" name="Bilde 6">
            <a:extLst>
              <a:ext uri="{FF2B5EF4-FFF2-40B4-BE49-F238E27FC236}">
                <a16:creationId xmlns:a16="http://schemas.microsoft.com/office/drawing/2014/main" id="{38AFF0EC-82BE-724A-251E-34FD888655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729" r="14689" b="1"/>
          <a:stretch/>
        </p:blipFill>
        <p:spPr>
          <a:xfrm>
            <a:off x="20" y="3"/>
            <a:ext cx="6050260" cy="4091667"/>
          </a:xfrm>
          <a:prstGeom prst="rect">
            <a:avLst/>
          </a:prstGeom>
        </p:spPr>
      </p:pic>
      <p:pic>
        <p:nvPicPr>
          <p:cNvPr id="5" name="Plassholder for innhold 4">
            <a:extLst>
              <a:ext uri="{FF2B5EF4-FFF2-40B4-BE49-F238E27FC236}">
                <a16:creationId xmlns:a16="http://schemas.microsoft.com/office/drawing/2014/main" id="{8135549D-A6E5-72BF-2713-6B7C71C529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2" b="4399"/>
          <a:stretch/>
        </p:blipFill>
        <p:spPr>
          <a:xfrm>
            <a:off x="6141719" y="-683"/>
            <a:ext cx="6050280" cy="4092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1827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:a16="http://schemas.microsoft.com/office/drawing/2014/main" id="{D94A7024-D948-494D-8920-BBA2DA07D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6" name="Picture 4" descr="What's Driving Growth in the Global Server Market?">
            <a:extLst>
              <a:ext uri="{FF2B5EF4-FFF2-40B4-BE49-F238E27FC236}">
                <a16:creationId xmlns:a16="http://schemas.microsoft.com/office/drawing/2014/main" id="{44621D17-5759-4494-82C1-A7E819A672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2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57168AC-E6CB-4BF7-B869-2F248C88E5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>
            <a:normAutofit/>
          </a:bodyPr>
          <a:lstStyle/>
          <a:p>
            <a:r>
              <a:rPr lang="en-GB" dirty="0" err="1"/>
              <a:t>Hvor</a:t>
            </a:r>
            <a:r>
              <a:rPr lang="en-GB" dirty="0"/>
              <a:t> </a:t>
            </a:r>
            <a:r>
              <a:rPr lang="en-GB" dirty="0" err="1"/>
              <a:t>blir</a:t>
            </a:r>
            <a:r>
              <a:rPr lang="en-GB" dirty="0"/>
              <a:t> Linux </a:t>
            </a:r>
            <a:r>
              <a:rPr lang="en-GB" dirty="0" err="1"/>
              <a:t>brukt</a:t>
            </a:r>
            <a:r>
              <a:rPr lang="en-GB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046D83-7BCA-4B99-8448-A465E17C7D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8596668" cy="3880773"/>
          </a:xfrm>
        </p:spPr>
        <p:txBody>
          <a:bodyPr>
            <a:normAutofit/>
          </a:bodyPr>
          <a:lstStyle/>
          <a:p>
            <a:r>
              <a:rPr lang="en-GB" sz="2800" dirty="0">
                <a:solidFill>
                  <a:srgbClr val="FFFFFF"/>
                </a:solidFill>
              </a:rPr>
              <a:t>100 % of the worlds supercomputers</a:t>
            </a:r>
          </a:p>
          <a:p>
            <a:r>
              <a:rPr lang="en-GB" sz="2800" dirty="0">
                <a:solidFill>
                  <a:srgbClr val="FFFFFF"/>
                </a:solidFill>
              </a:rPr>
              <a:t>95% of the servers that run the world’s top 1 million domains are powered by Linux.</a:t>
            </a:r>
          </a:p>
          <a:p>
            <a:r>
              <a:rPr lang="en-GB" sz="2800" dirty="0">
                <a:solidFill>
                  <a:srgbClr val="FFFFFF"/>
                </a:solidFill>
              </a:rPr>
              <a:t>90% of all cloud infrastructure operates on Linux and practically all the best cloud hosts use it.</a:t>
            </a:r>
          </a:p>
          <a:p>
            <a:r>
              <a:rPr lang="en-GB" sz="2800" dirty="0" err="1">
                <a:solidFill>
                  <a:srgbClr val="FFFFFF"/>
                </a:solidFill>
              </a:rPr>
              <a:t>Routere</a:t>
            </a:r>
            <a:r>
              <a:rPr lang="en-GB" sz="2800" dirty="0">
                <a:solidFill>
                  <a:srgbClr val="FFFFFF"/>
                </a:solidFill>
              </a:rPr>
              <a:t>, </a:t>
            </a:r>
            <a:r>
              <a:rPr lang="en-GB" sz="2800" dirty="0" err="1">
                <a:solidFill>
                  <a:srgbClr val="FFFFFF"/>
                </a:solidFill>
              </a:rPr>
              <a:t>Tver</a:t>
            </a:r>
            <a:r>
              <a:rPr lang="en-GB" sz="2800" dirty="0">
                <a:solidFill>
                  <a:srgbClr val="FFFFFF"/>
                </a:solidFill>
              </a:rPr>
              <a:t>, </a:t>
            </a:r>
            <a:r>
              <a:rPr lang="en-GB" sz="2800" dirty="0" err="1">
                <a:solidFill>
                  <a:srgbClr val="FFFFFF"/>
                </a:solidFill>
              </a:rPr>
              <a:t>selvkjørende</a:t>
            </a:r>
            <a:r>
              <a:rPr lang="en-GB" sz="2800" dirty="0">
                <a:solidFill>
                  <a:srgbClr val="FFFFFF"/>
                </a:solidFill>
              </a:rPr>
              <a:t> </a:t>
            </a:r>
            <a:r>
              <a:rPr lang="en-GB" sz="2800" dirty="0" err="1">
                <a:solidFill>
                  <a:srgbClr val="FFFFFF"/>
                </a:solidFill>
              </a:rPr>
              <a:t>biler</a:t>
            </a:r>
            <a:endParaRPr lang="en-GB" sz="2800" dirty="0">
              <a:solidFill>
                <a:srgbClr val="FFFFFF"/>
              </a:solidFill>
            </a:endParaRPr>
          </a:p>
          <a:p>
            <a:endParaRPr lang="en-GB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7983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6E291-0992-469B-9BD3-48B42DFD21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>
            <a:normAutofit/>
          </a:bodyPr>
          <a:lstStyle/>
          <a:p>
            <a:r>
              <a:rPr lang="en-GB" dirty="0"/>
              <a:t>Where is Linux used</a:t>
            </a:r>
          </a:p>
        </p:txBody>
      </p:sp>
      <p:pic>
        <p:nvPicPr>
          <p:cNvPr id="5124" name="Picture 4" descr="FortiGate-501E – Fortinet">
            <a:extLst>
              <a:ext uri="{FF2B5EF4-FFF2-40B4-BE49-F238E27FC236}">
                <a16:creationId xmlns:a16="http://schemas.microsoft.com/office/drawing/2014/main" id="{8FD22741-6EE5-4D2E-8CB8-BD4C35E51D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12" r="11201" b="1"/>
          <a:stretch/>
        </p:blipFill>
        <p:spPr bwMode="auto">
          <a:xfrm>
            <a:off x="671646" y="2158073"/>
            <a:ext cx="2601968" cy="1826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Bank, Point Of Sale, Ingenico Ict250 Dual Comm Emvnfc, Computer ...">
            <a:extLst>
              <a:ext uri="{FF2B5EF4-FFF2-40B4-BE49-F238E27FC236}">
                <a16:creationId xmlns:a16="http://schemas.microsoft.com/office/drawing/2014/main" id="{5391F1BD-79AB-496E-8183-CA5DA63B31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06" r="-2" b="-2"/>
          <a:stretch/>
        </p:blipFill>
        <p:spPr bwMode="auto">
          <a:xfrm>
            <a:off x="3479643" y="2159331"/>
            <a:ext cx="2616049" cy="1825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7" name="Isosceles Triangle 8">
            <a:extLst>
              <a:ext uri="{FF2B5EF4-FFF2-40B4-BE49-F238E27FC236}">
                <a16:creationId xmlns:a16="http://schemas.microsoft.com/office/drawing/2014/main" id="{BD6989CA-E8CD-42BD-9D31-71E6743582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13201"/>
            <a:ext cx="476655" cy="2844800"/>
          </a:xfrm>
          <a:prstGeom prst="triangle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nb-NO"/>
          </a:p>
        </p:txBody>
      </p:sp>
      <p:pic>
        <p:nvPicPr>
          <p:cNvPr id="5126" name="Picture 6" descr="Buy SAMSUNG Family Hub RF56M9540SR/EU American-Style Smart Fridge ...">
            <a:extLst>
              <a:ext uri="{FF2B5EF4-FFF2-40B4-BE49-F238E27FC236}">
                <a16:creationId xmlns:a16="http://schemas.microsoft.com/office/drawing/2014/main" id="{60AB5DC2-D746-471B-BD14-E03A5BFC44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8" b="20190"/>
          <a:stretch/>
        </p:blipFill>
        <p:spPr bwMode="auto">
          <a:xfrm>
            <a:off x="671645" y="4213553"/>
            <a:ext cx="2579397" cy="1826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Business Computing Hardware and Networking Equipment">
            <a:extLst>
              <a:ext uri="{FF2B5EF4-FFF2-40B4-BE49-F238E27FC236}">
                <a16:creationId xmlns:a16="http://schemas.microsoft.com/office/drawing/2014/main" id="{9716ECF2-2002-4862-A378-5A06CD3CD6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45" r="21393" b="3"/>
          <a:stretch/>
        </p:blipFill>
        <p:spPr bwMode="auto">
          <a:xfrm>
            <a:off x="3478362" y="4215275"/>
            <a:ext cx="2616049" cy="1825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C085CA-F1C5-4BA9-B819-ACE70BD594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25880" y="2160589"/>
            <a:ext cx="4742454" cy="3879845"/>
          </a:xfrm>
        </p:spPr>
        <p:txBody>
          <a:bodyPr>
            <a:normAutofit/>
          </a:bodyPr>
          <a:lstStyle/>
          <a:p>
            <a:r>
              <a:rPr lang="en-GB" sz="2800" dirty="0"/>
              <a:t>Over 80% of embedded systems (routers, switches, firewalls, refrigerators?)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215813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1C21E2-8AA8-431A-8B86-1A4366D10F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3484" y="609600"/>
            <a:ext cx="2930518" cy="1320800"/>
          </a:xfrm>
        </p:spPr>
        <p:txBody>
          <a:bodyPr anchor="ctr">
            <a:normAutofit/>
          </a:bodyPr>
          <a:lstStyle/>
          <a:p>
            <a:r>
              <a:rPr lang="en-GB" dirty="0"/>
              <a:t>Where is Linux used</a:t>
            </a:r>
          </a:p>
        </p:txBody>
      </p:sp>
      <p:pic>
        <p:nvPicPr>
          <p:cNvPr id="6150" name="Picture 6" descr="Samsung Galaxy S20 vs. Google Pixel 4: Which Android Flagship ...">
            <a:extLst>
              <a:ext uri="{FF2B5EF4-FFF2-40B4-BE49-F238E27FC236}">
                <a16:creationId xmlns:a16="http://schemas.microsoft.com/office/drawing/2014/main" id="{641031B9-B827-48D9-8304-9AB61162E3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77333" y="916896"/>
            <a:ext cx="2596281" cy="1460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Glem dessertnavnene - nå skal det bare hete Android 10 - Tek.no">
            <a:extLst>
              <a:ext uri="{FF2B5EF4-FFF2-40B4-BE49-F238E27FC236}">
                <a16:creationId xmlns:a16="http://schemas.microsoft.com/office/drawing/2014/main" id="{65F148CB-750D-4B98-A94F-C1DDBFE060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02213" y="916895"/>
            <a:ext cx="2596281" cy="1460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0996BD-F71E-42A1-9E3F-BF119FA024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43484" y="2160590"/>
            <a:ext cx="5171182" cy="3612414"/>
          </a:xfrm>
        </p:spPr>
        <p:txBody>
          <a:bodyPr>
            <a:normAutofit/>
          </a:bodyPr>
          <a:lstStyle/>
          <a:p>
            <a:r>
              <a:rPr lang="en-GB" sz="2400" dirty="0"/>
              <a:t>85% of all smartphones and mobile devices are based on Linux.</a:t>
            </a:r>
          </a:p>
          <a:p>
            <a:endParaRPr lang="en-GB" dirty="0"/>
          </a:p>
        </p:txBody>
      </p:sp>
      <p:pic>
        <p:nvPicPr>
          <p:cNvPr id="6152" name="Picture 8" descr="Samsung Gear S4 may come with a bigger battery">
            <a:extLst>
              <a:ext uri="{FF2B5EF4-FFF2-40B4-BE49-F238E27FC236}">
                <a16:creationId xmlns:a16="http://schemas.microsoft.com/office/drawing/2014/main" id="{C20DB431-9948-4008-AFF8-970839DC02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77334" y="2958034"/>
            <a:ext cx="5421162" cy="3035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06209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53DBB-0154-45EC-91CA-2C1763002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GB" dirty="0"/>
            </a:br>
            <a:endParaRPr lang="nb-NO" dirty="0"/>
          </a:p>
        </p:txBody>
      </p:sp>
      <p:pic>
        <p:nvPicPr>
          <p:cNvPr id="2050" name="Picture 2" descr="Windows Vs Mac Vs Linux: 10 Funny Jokes In Pictures">
            <a:extLst>
              <a:ext uri="{FF2B5EF4-FFF2-40B4-BE49-F238E27FC236}">
                <a16:creationId xmlns:a16="http://schemas.microsoft.com/office/drawing/2014/main" id="{09DA2310-D5EA-4617-BE03-588B1D33C9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3907" y="-179388"/>
            <a:ext cx="7677150" cy="7037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86355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53DBB-0154-45EC-91CA-2C17630027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>
            <a:normAutofit/>
          </a:bodyPr>
          <a:lstStyle/>
          <a:p>
            <a:r>
              <a:rPr lang="en-GB"/>
              <a:t>Differences between Windows and Linux</a:t>
            </a:r>
            <a:br>
              <a:rPr lang="en-GB"/>
            </a:br>
            <a:endParaRPr lang="nb-NO" dirty="0"/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CC53B18A-0C30-C554-9C6C-A2888EAB492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52270642"/>
              </p:ext>
            </p:extLst>
          </p:nvPr>
        </p:nvGraphicFramePr>
        <p:xfrm>
          <a:off x="677863" y="2160588"/>
          <a:ext cx="8596312" cy="38814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1145955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DF4D7F6-81B5-452A-9CE6-76D81F91D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86929F-22C8-43F0-AB95-355503787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2" y="609600"/>
            <a:ext cx="8596668" cy="1320800"/>
          </a:xfrm>
        </p:spPr>
        <p:txBody>
          <a:bodyPr>
            <a:normAutofit/>
          </a:bodyPr>
          <a:lstStyle/>
          <a:p>
            <a:r>
              <a:rPr lang="en-GB" dirty="0" err="1"/>
              <a:t>Historie</a:t>
            </a:r>
            <a:endParaRPr lang="en-GB" dirty="0"/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4600514D-20FB-4559-97DC-D1DC39E6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nb-NO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266F638A-E405-4AC0-B984-72E5813B0D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38534" y="3818467"/>
            <a:ext cx="4450292" cy="3039533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nb-NO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D1CBE93-B17D-4509-843C-82287C3803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134600" y="0"/>
            <a:ext cx="1727200" cy="6858000"/>
          </a:xfrm>
          <a:prstGeom prst="line">
            <a:avLst/>
          </a:prstGeom>
          <a:ln w="15875" cap="sq">
            <a:solidFill>
              <a:schemeClr val="accent2"/>
            </a:solidFill>
            <a:bevel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E6277B4-6A43-48AB-89B2-3442221619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565120-2BAA-42D9-8AED-4CD4DF549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2" y="2160590"/>
            <a:ext cx="8470898" cy="3429260"/>
          </a:xfrm>
        </p:spPr>
        <p:txBody>
          <a:bodyPr>
            <a:normAutofit/>
          </a:bodyPr>
          <a:lstStyle/>
          <a:p>
            <a:r>
              <a:rPr lang="en-GB" sz="2000" dirty="0"/>
              <a:t>Linux er </a:t>
            </a:r>
            <a:r>
              <a:rPr lang="en-GB" sz="2000" dirty="0" err="1"/>
              <a:t>inspirert</a:t>
            </a:r>
            <a:r>
              <a:rPr lang="en-GB" sz="2000" dirty="0"/>
              <a:t> </a:t>
            </a:r>
            <a:r>
              <a:rPr lang="en-GB" sz="2000" dirty="0" err="1"/>
              <a:t>av</a:t>
            </a:r>
            <a:r>
              <a:rPr lang="en-GB" sz="2000" dirty="0"/>
              <a:t> Unix</a:t>
            </a:r>
          </a:p>
          <a:p>
            <a:r>
              <a:rPr lang="en-GB" sz="2000" dirty="0"/>
              <a:t>Unix </a:t>
            </a:r>
            <a:r>
              <a:rPr lang="en-GB" sz="2000" dirty="0" err="1"/>
              <a:t>hadde</a:t>
            </a:r>
            <a:r>
              <a:rPr lang="en-GB" sz="2000" dirty="0"/>
              <a:t> </a:t>
            </a:r>
            <a:r>
              <a:rPr lang="en-GB" sz="2000" dirty="0" err="1"/>
              <a:t>fokus</a:t>
            </a:r>
            <a:r>
              <a:rPr lang="en-GB" sz="2000" dirty="0"/>
              <a:t> </a:t>
            </a:r>
            <a:r>
              <a:rPr lang="en-GB" sz="2000" dirty="0" err="1"/>
              <a:t>på</a:t>
            </a:r>
            <a:r>
              <a:rPr lang="en-GB" sz="2000" dirty="0"/>
              <a:t> multi-user </a:t>
            </a:r>
            <a:r>
              <a:rPr lang="en-GB" sz="2000" dirty="0" err="1"/>
              <a:t>og</a:t>
            </a:r>
            <a:r>
              <a:rPr lang="en-GB" sz="2000" dirty="0"/>
              <a:t> multi-tasking</a:t>
            </a:r>
          </a:p>
          <a:p>
            <a:r>
              <a:rPr lang="en-GB" sz="2000" dirty="0" err="1"/>
              <a:t>Opprinnelig</a:t>
            </a:r>
            <a:r>
              <a:rPr lang="en-GB" sz="2000" dirty="0"/>
              <a:t> </a:t>
            </a:r>
            <a:r>
              <a:rPr lang="en-GB" sz="2000" dirty="0" err="1"/>
              <a:t>skrevet</a:t>
            </a:r>
            <a:r>
              <a:rPr lang="en-GB" sz="2000" dirty="0"/>
              <a:t> </a:t>
            </a:r>
            <a:r>
              <a:rPr lang="en-GB" sz="2000" dirty="0" err="1"/>
              <a:t>i</a:t>
            </a:r>
            <a:r>
              <a:rPr lang="en-GB" sz="2000" dirty="0"/>
              <a:t> assembly (</a:t>
            </a:r>
            <a:r>
              <a:rPr lang="en-GB" sz="2000" dirty="0" err="1"/>
              <a:t>maskinkode</a:t>
            </a:r>
            <a:r>
              <a:rPr lang="en-GB" sz="2000" dirty="0"/>
              <a:t>)</a:t>
            </a:r>
          </a:p>
          <a:p>
            <a:r>
              <a:rPr lang="en-GB" sz="2000" dirty="0" err="1"/>
              <a:t>Etterhvert</a:t>
            </a:r>
            <a:r>
              <a:rPr lang="en-GB" sz="2000" dirty="0"/>
              <a:t> </a:t>
            </a:r>
            <a:r>
              <a:rPr lang="en-GB" sz="2000" dirty="0" err="1"/>
              <a:t>ble</a:t>
            </a:r>
            <a:r>
              <a:rPr lang="en-GB" sz="2000" dirty="0"/>
              <a:t> Unix </a:t>
            </a:r>
            <a:r>
              <a:rPr lang="en-GB" sz="2000" dirty="0" err="1"/>
              <a:t>skrevet</a:t>
            </a:r>
            <a:r>
              <a:rPr lang="en-GB" sz="2000" dirty="0"/>
              <a:t> </a:t>
            </a:r>
            <a:r>
              <a:rPr lang="en-GB" sz="2000" dirty="0" err="1"/>
              <a:t>i</a:t>
            </a:r>
            <a:r>
              <a:rPr lang="en-GB" sz="2000" dirty="0"/>
              <a:t> C, </a:t>
            </a:r>
            <a:r>
              <a:rPr lang="en-GB" sz="2000" dirty="0" err="1"/>
              <a:t>og</a:t>
            </a:r>
            <a:r>
              <a:rPr lang="en-GB" sz="2000" dirty="0"/>
              <a:t> </a:t>
            </a:r>
            <a:r>
              <a:rPr lang="en-GB" sz="2000" dirty="0" err="1"/>
              <a:t>kunne</a:t>
            </a:r>
            <a:r>
              <a:rPr lang="en-GB" sz="2000" dirty="0"/>
              <a:t> </a:t>
            </a:r>
            <a:r>
              <a:rPr lang="en-GB" sz="2000" dirty="0" err="1"/>
              <a:t>porteres</a:t>
            </a:r>
            <a:r>
              <a:rPr lang="en-GB" sz="2000" dirty="0"/>
              <a:t> </a:t>
            </a:r>
            <a:r>
              <a:rPr lang="en-GB" sz="2000" dirty="0" err="1"/>
              <a:t>til</a:t>
            </a:r>
            <a:r>
              <a:rPr lang="en-GB" sz="2000" dirty="0"/>
              <a:t> </a:t>
            </a:r>
            <a:r>
              <a:rPr lang="en-GB" sz="2000" dirty="0" err="1"/>
              <a:t>ulike</a:t>
            </a:r>
            <a:r>
              <a:rPr lang="en-GB" sz="2000" dirty="0"/>
              <a:t> </a:t>
            </a:r>
            <a:r>
              <a:rPr lang="en-GB" sz="2000" dirty="0" err="1"/>
              <a:t>systemer</a:t>
            </a:r>
            <a:endParaRPr lang="en-GB" sz="2000" dirty="0"/>
          </a:p>
          <a:p>
            <a:r>
              <a:rPr lang="en-GB" sz="2000" dirty="0"/>
              <a:t>Unix </a:t>
            </a:r>
            <a:r>
              <a:rPr lang="en-GB" sz="2000" dirty="0" err="1"/>
              <a:t>ble</a:t>
            </a:r>
            <a:r>
              <a:rPr lang="en-GB" sz="2000" dirty="0"/>
              <a:t> </a:t>
            </a:r>
            <a:r>
              <a:rPr lang="en-GB" sz="2000" dirty="0" err="1"/>
              <a:t>utvikla</a:t>
            </a:r>
            <a:r>
              <a:rPr lang="en-GB" sz="2000" dirty="0"/>
              <a:t> </a:t>
            </a:r>
            <a:r>
              <a:rPr lang="en-GB" sz="2000" dirty="0" err="1"/>
              <a:t>av</a:t>
            </a:r>
            <a:r>
              <a:rPr lang="en-GB" sz="2000" dirty="0"/>
              <a:t> Bell Labs. </a:t>
            </a:r>
            <a:r>
              <a:rPr lang="en-GB" sz="2000" dirty="0" err="1"/>
              <a:t>Seinere</a:t>
            </a:r>
            <a:r>
              <a:rPr lang="en-GB" sz="2000" dirty="0"/>
              <a:t> </a:t>
            </a:r>
            <a:r>
              <a:rPr lang="en-GB" sz="2000" dirty="0" err="1"/>
              <a:t>solgt</a:t>
            </a:r>
            <a:r>
              <a:rPr lang="en-GB" sz="2000" dirty="0"/>
              <a:t> </a:t>
            </a:r>
            <a:r>
              <a:rPr lang="en-GB" sz="2000" dirty="0" err="1"/>
              <a:t>til</a:t>
            </a:r>
            <a:r>
              <a:rPr lang="en-GB" sz="2000" dirty="0"/>
              <a:t> Novell, </a:t>
            </a:r>
            <a:r>
              <a:rPr lang="en-GB" sz="2000" dirty="0" err="1"/>
              <a:t>og</a:t>
            </a:r>
            <a:r>
              <a:rPr lang="en-GB" sz="2000" dirty="0"/>
              <a:t> </a:t>
            </a:r>
            <a:r>
              <a:rPr lang="en-GB" sz="2000" dirty="0" err="1"/>
              <a:t>så</a:t>
            </a:r>
            <a:r>
              <a:rPr lang="en-GB" sz="2000" dirty="0"/>
              <a:t> </a:t>
            </a:r>
            <a:r>
              <a:rPr lang="en-GB" sz="2000" dirty="0" err="1"/>
              <a:t>gitt</a:t>
            </a:r>
            <a:r>
              <a:rPr lang="en-GB" sz="2000" dirty="0"/>
              <a:t> </a:t>
            </a:r>
            <a:r>
              <a:rPr lang="en-GB" sz="2000" dirty="0" err="1"/>
              <a:t>til</a:t>
            </a:r>
            <a:r>
              <a:rPr lang="en-GB" sz="2000" dirty="0"/>
              <a:t> Open Group.</a:t>
            </a:r>
          </a:p>
          <a:p>
            <a:r>
              <a:rPr lang="en-GB" sz="2000" dirty="0" err="1"/>
              <a:t>Modulært</a:t>
            </a:r>
            <a:r>
              <a:rPr lang="en-GB" sz="2000" dirty="0"/>
              <a:t> design</a:t>
            </a:r>
          </a:p>
          <a:p>
            <a:endParaRPr lang="en-GB" dirty="0"/>
          </a:p>
        </p:txBody>
      </p:sp>
      <p:sp>
        <p:nvSpPr>
          <p:cNvPr id="18" name="Rectangle 27">
            <a:extLst>
              <a:ext uri="{FF2B5EF4-FFF2-40B4-BE49-F238E27FC236}">
                <a16:creationId xmlns:a16="http://schemas.microsoft.com/office/drawing/2014/main" id="{27B538D5-95DB-47ED-9CB4-34AE5BF78E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25641" y="0"/>
            <a:ext cx="1766359" cy="6858000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832691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2F19D8-9BF2-4269-6EB7-75629E38A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Filsystem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4A1CEF-A84A-1FEC-0761-C92026DA15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/>
              <a:t>I Linux er alt er en fil</a:t>
            </a:r>
          </a:p>
          <a:p>
            <a:r>
              <a:rPr lang="nb-NO" dirty="0"/>
              <a:t>Hva slags fil?</a:t>
            </a:r>
          </a:p>
          <a:p>
            <a:r>
              <a:rPr lang="nb-NO" dirty="0"/>
              <a:t>ja</a:t>
            </a:r>
          </a:p>
        </p:txBody>
      </p:sp>
    </p:spTree>
    <p:extLst>
      <p:ext uri="{BB962C8B-B14F-4D97-AF65-F5344CB8AC3E}">
        <p14:creationId xmlns:p14="http://schemas.microsoft.com/office/powerpoint/2010/main" val="3422863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241CD4-88C7-30B2-8E2C-C4EA795015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b-NO"/>
          </a:p>
        </p:txBody>
      </p:sp>
      <p:pic>
        <p:nvPicPr>
          <p:cNvPr id="5" name="Content Placeholder 4" descr="Two astronauts pointing an object&#10;&#10;Description automatically generated">
            <a:extLst>
              <a:ext uri="{FF2B5EF4-FFF2-40B4-BE49-F238E27FC236}">
                <a16:creationId xmlns:a16="http://schemas.microsoft.com/office/drawing/2014/main" id="{C2E4D060-3331-412C-CC93-2A388E45BD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546" y="609600"/>
            <a:ext cx="9667321" cy="5432425"/>
          </a:xfrm>
        </p:spPr>
      </p:pic>
    </p:spTree>
    <p:extLst>
      <p:ext uri="{BB962C8B-B14F-4D97-AF65-F5344CB8AC3E}">
        <p14:creationId xmlns:p14="http://schemas.microsoft.com/office/powerpoint/2010/main" val="4734598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677C1-B7AD-DB98-38EF-ABD1E08A6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Bin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9ED7B8-D9D4-0667-32B6-49C482A48B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/>
              <a:t>Binaries</a:t>
            </a:r>
          </a:p>
          <a:p>
            <a:r>
              <a:rPr lang="nb-NO" dirty="0"/>
              <a:t>Programmer og applikasjoner</a:t>
            </a:r>
          </a:p>
          <a:p>
            <a:r>
              <a:rPr lang="nb-NO" dirty="0"/>
              <a:t>Cat, ls, ping, ifconfig</a:t>
            </a:r>
          </a:p>
        </p:txBody>
      </p:sp>
    </p:spTree>
    <p:extLst>
      <p:ext uri="{BB962C8B-B14F-4D97-AF65-F5344CB8AC3E}">
        <p14:creationId xmlns:p14="http://schemas.microsoft.com/office/powerpoint/2010/main" val="41182243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A0DAF2-AC70-27F0-3FFE-4762A2893F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sbin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D50EF2-FE29-D5AD-A7B7-BC67A0392F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/>
              <a:t>System binaries</a:t>
            </a:r>
          </a:p>
          <a:p>
            <a:r>
              <a:rPr lang="nb-NO" dirty="0"/>
              <a:t>Standard user kommer ikke inn her</a:t>
            </a:r>
          </a:p>
          <a:p>
            <a:r>
              <a:rPr lang="nb-NO" dirty="0"/>
              <a:t>Bin for systemet</a:t>
            </a:r>
          </a:p>
        </p:txBody>
      </p:sp>
    </p:spTree>
    <p:extLst>
      <p:ext uri="{BB962C8B-B14F-4D97-AF65-F5344CB8AC3E}">
        <p14:creationId xmlns:p14="http://schemas.microsoft.com/office/powerpoint/2010/main" val="15822751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DB0FEE-CD09-C33D-382F-693C6D4442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boot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757760-5B6E-D0D8-851F-E8C63BAB91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/>
              <a:t>Alt maskinen trenger for å boote</a:t>
            </a:r>
          </a:p>
          <a:p>
            <a:r>
              <a:rPr lang="nb-NO" dirty="0"/>
              <a:t>Bootloader ligger her</a:t>
            </a:r>
          </a:p>
          <a:p>
            <a:r>
              <a:rPr lang="nb-NO" dirty="0"/>
              <a:t>Vær forsiktig her!</a:t>
            </a:r>
          </a:p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4667778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C10B5-9E0C-12C0-AE4D-864BE4B43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Dev</a:t>
            </a:r>
            <a:br>
              <a:rPr lang="nb-NO" dirty="0"/>
            </a:br>
            <a:endParaRPr lang="nb-N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D61DB9-863E-6DAE-6669-0F30F50CAE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/>
              <a:t>Devices</a:t>
            </a:r>
          </a:p>
          <a:p>
            <a:r>
              <a:rPr lang="nb-NO" dirty="0"/>
              <a:t>Hardware</a:t>
            </a:r>
          </a:p>
          <a:p>
            <a:pPr lvl="1"/>
            <a:r>
              <a:rPr lang="nb-NO" dirty="0"/>
              <a:t>Disker, webkameraer, keyboard, mus</a:t>
            </a:r>
          </a:p>
          <a:p>
            <a:r>
              <a:rPr lang="nb-NO" dirty="0"/>
              <a:t>Drivere</a:t>
            </a:r>
          </a:p>
        </p:txBody>
      </p:sp>
    </p:spTree>
    <p:extLst>
      <p:ext uri="{BB962C8B-B14F-4D97-AF65-F5344CB8AC3E}">
        <p14:creationId xmlns:p14="http://schemas.microsoft.com/office/powerpoint/2010/main" val="40924025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056F75-6384-E25B-EC92-C0A1878F8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Etc</a:t>
            </a:r>
            <a:br>
              <a:rPr lang="nb-NO" dirty="0"/>
            </a:br>
            <a:endParaRPr lang="nb-N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72C8AB-FD78-2723-10F7-F33DF44897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/>
              <a:t>System config</a:t>
            </a:r>
          </a:p>
          <a:p>
            <a:r>
              <a:rPr lang="nb-NO" dirty="0"/>
              <a:t>Passord og bruker info</a:t>
            </a:r>
          </a:p>
        </p:txBody>
      </p:sp>
    </p:spTree>
    <p:extLst>
      <p:ext uri="{BB962C8B-B14F-4D97-AF65-F5344CB8AC3E}">
        <p14:creationId xmlns:p14="http://schemas.microsoft.com/office/powerpoint/2010/main" val="8027323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22B515-241E-7A46-6411-534C883B0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Home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A32F14-EACA-781D-F359-66044E6357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/>
              <a:t>Personlige filer</a:t>
            </a:r>
          </a:p>
          <a:p>
            <a:r>
              <a:rPr lang="nb-NO" dirty="0"/>
              <a:t>Desktop settings</a:t>
            </a:r>
          </a:p>
          <a:p>
            <a:r>
              <a:rPr lang="nb-NO" dirty="0"/>
              <a:t>Personlige settings for applikasjoner</a:t>
            </a:r>
          </a:p>
          <a:p>
            <a:r>
              <a:rPr lang="nb-NO" dirty="0"/>
              <a:t>Kan flyttes mellom systemer</a:t>
            </a:r>
          </a:p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15502652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2E4852-E6F9-0B63-FFA5-190D6AF330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Lib</a:t>
            </a:r>
            <a:br>
              <a:rPr lang="nb-NO" dirty="0"/>
            </a:br>
            <a:endParaRPr lang="nb-N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DD86F3-0558-3936-7A23-94BFEEB181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/>
              <a:t>Library</a:t>
            </a:r>
          </a:p>
          <a:p>
            <a:r>
              <a:rPr lang="nb-NO" dirty="0"/>
              <a:t>Kreves av programmer i bin</a:t>
            </a:r>
          </a:p>
        </p:txBody>
      </p:sp>
    </p:spTree>
    <p:extLst>
      <p:ext uri="{BB962C8B-B14F-4D97-AF65-F5344CB8AC3E}">
        <p14:creationId xmlns:p14="http://schemas.microsoft.com/office/powerpoint/2010/main" val="277481247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2B897D-63AE-D0E4-98AB-5D1DCA033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Mnt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CA2677-501E-9521-A6B0-40DA669120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/>
              <a:t>Maualy mounta enheter</a:t>
            </a:r>
          </a:p>
          <a:p>
            <a:r>
              <a:rPr lang="nb-NO" dirty="0"/>
              <a:t>Usb, eksterne drivere</a:t>
            </a:r>
          </a:p>
        </p:txBody>
      </p:sp>
    </p:spTree>
    <p:extLst>
      <p:ext uri="{BB962C8B-B14F-4D97-AF65-F5344CB8AC3E}">
        <p14:creationId xmlns:p14="http://schemas.microsoft.com/office/powerpoint/2010/main" val="40680765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Unix history-simple.svg">
            <a:extLst>
              <a:ext uri="{FF2B5EF4-FFF2-40B4-BE49-F238E27FC236}">
                <a16:creationId xmlns:a16="http://schemas.microsoft.com/office/drawing/2014/main" id="{F4BF475F-D401-49D3-88A6-50286D621E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6363" y="0"/>
            <a:ext cx="9439275" cy="6858000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265774837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173261-4DCD-F34C-731D-B1EE635BD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Media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0B7279-B5B7-8850-935F-0CC8F8CE85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/>
              <a:t>Som mnt, men automatisk</a:t>
            </a:r>
          </a:p>
        </p:txBody>
      </p:sp>
    </p:spTree>
    <p:extLst>
      <p:ext uri="{BB962C8B-B14F-4D97-AF65-F5344CB8AC3E}">
        <p14:creationId xmlns:p14="http://schemas.microsoft.com/office/powerpoint/2010/main" val="172624099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FB0978-75A3-B652-557B-5C81E7A714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opt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B91392-14DC-B86B-8EB0-EE803A3FEC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/>
              <a:t>Optional</a:t>
            </a:r>
          </a:p>
          <a:p>
            <a:r>
              <a:rPr lang="nb-NO" dirty="0"/>
              <a:t>Manuelt intallert programvare fra vendors</a:t>
            </a:r>
          </a:p>
          <a:p>
            <a:r>
              <a:rPr lang="nb-NO" dirty="0"/>
              <a:t>VPN software</a:t>
            </a:r>
          </a:p>
          <a:p>
            <a:r>
              <a:rPr lang="nb-NO" dirty="0"/>
              <a:t>Selvlagd software</a:t>
            </a:r>
          </a:p>
        </p:txBody>
      </p:sp>
    </p:spTree>
    <p:extLst>
      <p:ext uri="{BB962C8B-B14F-4D97-AF65-F5344CB8AC3E}">
        <p14:creationId xmlns:p14="http://schemas.microsoft.com/office/powerpoint/2010/main" val="134058743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727D4-AD94-FFC6-787F-C5F75676AF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proc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DEDA66-3CE0-9AD7-07BB-820E42AAD8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/>
              <a:t>Sudo filer om systemprosesser</a:t>
            </a:r>
          </a:p>
          <a:p>
            <a:r>
              <a:rPr lang="nb-NO" dirty="0"/>
              <a:t>CPU info</a:t>
            </a:r>
          </a:p>
          <a:p>
            <a:r>
              <a:rPr lang="nb-NO" dirty="0"/>
              <a:t>Uptime</a:t>
            </a:r>
          </a:p>
        </p:txBody>
      </p:sp>
    </p:spTree>
    <p:extLst>
      <p:ext uri="{BB962C8B-B14F-4D97-AF65-F5344CB8AC3E}">
        <p14:creationId xmlns:p14="http://schemas.microsoft.com/office/powerpoint/2010/main" val="279360097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4DF845-4966-079C-89BE-5E10C17E78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root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BD9114-63B1-882D-2FDA-39FD9EF593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/>
              <a:t>Root bruker’s home folder</a:t>
            </a:r>
          </a:p>
        </p:txBody>
      </p:sp>
    </p:spTree>
    <p:extLst>
      <p:ext uri="{BB962C8B-B14F-4D97-AF65-F5344CB8AC3E}">
        <p14:creationId xmlns:p14="http://schemas.microsoft.com/office/powerpoint/2010/main" val="88115856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879EDD-53D7-04A4-7446-19D71C7A9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run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AEBBC9-7378-9447-6113-9D3200105B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/>
              <a:t>Kjører i ram</a:t>
            </a:r>
          </a:p>
          <a:p>
            <a:r>
              <a:rPr lang="nb-NO" dirty="0"/>
              <a:t>Early processes</a:t>
            </a:r>
          </a:p>
        </p:txBody>
      </p:sp>
    </p:spTree>
    <p:extLst>
      <p:ext uri="{BB962C8B-B14F-4D97-AF65-F5344CB8AC3E}">
        <p14:creationId xmlns:p14="http://schemas.microsoft.com/office/powerpoint/2010/main" val="75528919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9F1BFA-EF43-F25B-A2F1-2757432052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srv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B3B9EF-F79F-0AE8-6F37-23C5526287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/>
              <a:t>Server info</a:t>
            </a:r>
          </a:p>
          <a:p>
            <a:r>
              <a:rPr lang="nb-NO" dirty="0"/>
              <a:t>Resusser som skal deles ut til brukere</a:t>
            </a:r>
          </a:p>
        </p:txBody>
      </p:sp>
    </p:spTree>
    <p:extLst>
      <p:ext uri="{BB962C8B-B14F-4D97-AF65-F5344CB8AC3E}">
        <p14:creationId xmlns:p14="http://schemas.microsoft.com/office/powerpoint/2010/main" val="134631606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295C4C-0FED-A6CF-1CFA-1D6C4E946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sys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DEA9AD-1B25-8F0C-780B-2906FF2E1B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/>
              <a:t>System files</a:t>
            </a:r>
          </a:p>
          <a:p>
            <a:r>
              <a:rPr lang="nb-NO" dirty="0"/>
              <a:t>Lages hver gang systemet booter</a:t>
            </a:r>
          </a:p>
        </p:txBody>
      </p:sp>
    </p:spTree>
    <p:extLst>
      <p:ext uri="{BB962C8B-B14F-4D97-AF65-F5344CB8AC3E}">
        <p14:creationId xmlns:p14="http://schemas.microsoft.com/office/powerpoint/2010/main" val="180825639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A52DD-1A9F-F3A6-1940-3701212D2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tmp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B73CA2-9EA0-8AE6-2A23-A4C4B1B4A9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nb-NO" dirty="0"/>
              <a:t>Temporary</a:t>
            </a:r>
          </a:p>
          <a:p>
            <a:pPr lvl="1"/>
            <a:r>
              <a:rPr lang="nb-NO" dirty="0"/>
              <a:t>Her lagres midlertidige filer</a:t>
            </a:r>
          </a:p>
          <a:p>
            <a:pPr lvl="1"/>
            <a:r>
              <a:rPr lang="nb-NO" dirty="0"/>
              <a:t>Lagd av prosesser som kjører		</a:t>
            </a:r>
          </a:p>
        </p:txBody>
      </p:sp>
    </p:spTree>
    <p:extLst>
      <p:ext uri="{BB962C8B-B14F-4D97-AF65-F5344CB8AC3E}">
        <p14:creationId xmlns:p14="http://schemas.microsoft.com/office/powerpoint/2010/main" val="145084552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5A63C-221D-63ED-0B0B-020116AC8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usr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692B46-5284-D85F-7752-9C13054654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/>
              <a:t>User</a:t>
            </a:r>
          </a:p>
          <a:p>
            <a:r>
              <a:rPr lang="nb-NO" dirty="0"/>
              <a:t>Brukerspesefike filer</a:t>
            </a:r>
          </a:p>
        </p:txBody>
      </p:sp>
    </p:spTree>
    <p:extLst>
      <p:ext uri="{BB962C8B-B14F-4D97-AF65-F5344CB8AC3E}">
        <p14:creationId xmlns:p14="http://schemas.microsoft.com/office/powerpoint/2010/main" val="403812126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A224A8-A5EC-9E3E-A120-4C121385D9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706E37-CD5A-85E4-1F3F-AD9CE29998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/>
              <a:t>Variable size</a:t>
            </a:r>
          </a:p>
          <a:p>
            <a:r>
              <a:rPr lang="nb-NO" dirty="0"/>
              <a:t>Filer som kommer til å øke i størrelse</a:t>
            </a:r>
          </a:p>
          <a:p>
            <a:r>
              <a:rPr lang="nb-NO" dirty="0"/>
              <a:t>Databaser og logfiler</a:t>
            </a:r>
          </a:p>
        </p:txBody>
      </p:sp>
    </p:spTree>
    <p:extLst>
      <p:ext uri="{BB962C8B-B14F-4D97-AF65-F5344CB8AC3E}">
        <p14:creationId xmlns:p14="http://schemas.microsoft.com/office/powerpoint/2010/main" val="22079375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86929F-22C8-43F0-AB95-355503787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6734" y="609600"/>
            <a:ext cx="3737268" cy="1320800"/>
          </a:xfrm>
        </p:spPr>
        <p:txBody>
          <a:bodyPr>
            <a:normAutofit/>
          </a:bodyPr>
          <a:lstStyle/>
          <a:p>
            <a:r>
              <a:rPr lang="en-GB" dirty="0" err="1"/>
              <a:t>Historie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565120-2BAA-42D9-8AED-4CD4DF549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9562" y="1581665"/>
            <a:ext cx="5565529" cy="4917989"/>
          </a:xfrm>
        </p:spPr>
        <p:txBody>
          <a:bodyPr>
            <a:normAutofit/>
          </a:bodyPr>
          <a:lstStyle/>
          <a:p>
            <a:r>
              <a:rPr lang="en-GB" dirty="0"/>
              <a:t>I 1991 (</a:t>
            </a:r>
            <a:r>
              <a:rPr lang="en-GB" dirty="0" err="1"/>
              <a:t>som</a:t>
            </a:r>
            <a:r>
              <a:rPr lang="en-GB" dirty="0"/>
              <a:t> 21 </a:t>
            </a:r>
            <a:r>
              <a:rPr lang="en-GB" dirty="0" err="1"/>
              <a:t>åring</a:t>
            </a:r>
            <a:r>
              <a:rPr lang="en-GB" dirty="0"/>
              <a:t>!) </a:t>
            </a:r>
            <a:r>
              <a:rPr lang="en-GB" dirty="0" err="1"/>
              <a:t>lagde</a:t>
            </a:r>
            <a:r>
              <a:rPr lang="en-GB" dirty="0"/>
              <a:t> Linus Torvalds den </a:t>
            </a:r>
            <a:r>
              <a:rPr lang="en-GB" dirty="0" err="1"/>
              <a:t>første</a:t>
            </a:r>
            <a:r>
              <a:rPr lang="en-GB" dirty="0"/>
              <a:t> Linux-</a:t>
            </a:r>
            <a:r>
              <a:rPr lang="en-GB" dirty="0" err="1"/>
              <a:t>versjonen</a:t>
            </a:r>
            <a:r>
              <a:rPr lang="en-GB" dirty="0"/>
              <a:t> </a:t>
            </a:r>
          </a:p>
          <a:p>
            <a:r>
              <a:rPr lang="en-GB" dirty="0"/>
              <a:t>Linus </a:t>
            </a:r>
            <a:r>
              <a:rPr lang="en-GB" dirty="0" err="1"/>
              <a:t>ville</a:t>
            </a:r>
            <a:r>
              <a:rPr lang="en-GB" dirty="0"/>
              <a:t> </a:t>
            </a:r>
            <a:r>
              <a:rPr lang="en-GB" dirty="0" err="1"/>
              <a:t>opprinnelig</a:t>
            </a:r>
            <a:r>
              <a:rPr lang="en-GB" dirty="0"/>
              <a:t> </a:t>
            </a:r>
            <a:r>
              <a:rPr lang="en-GB" dirty="0" err="1"/>
              <a:t>kalle</a:t>
            </a:r>
            <a:r>
              <a:rPr lang="en-GB" dirty="0"/>
              <a:t> </a:t>
            </a:r>
            <a:r>
              <a:rPr lang="en-GB" dirty="0" err="1"/>
              <a:t>OSet</a:t>
            </a:r>
            <a:r>
              <a:rPr lang="en-GB" dirty="0"/>
              <a:t> for “</a:t>
            </a:r>
            <a:r>
              <a:rPr lang="en-GB" dirty="0" err="1"/>
              <a:t>Freax</a:t>
            </a:r>
            <a:r>
              <a:rPr lang="en-GB" dirty="0"/>
              <a:t>” (“free”, “freak” </a:t>
            </a:r>
            <a:r>
              <a:rPr lang="en-GB" dirty="0" err="1"/>
              <a:t>og</a:t>
            </a:r>
            <a:r>
              <a:rPr lang="en-GB" dirty="0"/>
              <a:t> “X”)</a:t>
            </a:r>
          </a:p>
          <a:p>
            <a:r>
              <a:rPr lang="en-GB" dirty="0" err="1"/>
              <a:t>Kjørte</a:t>
            </a:r>
            <a:r>
              <a:rPr lang="en-GB" dirty="0"/>
              <a:t> </a:t>
            </a:r>
            <a:r>
              <a:rPr lang="en-GB" dirty="0" err="1"/>
              <a:t>opprinnelig</a:t>
            </a:r>
            <a:r>
              <a:rPr lang="en-GB" dirty="0"/>
              <a:t> </a:t>
            </a:r>
            <a:r>
              <a:rPr lang="en-GB" dirty="0" err="1"/>
              <a:t>kun</a:t>
            </a:r>
            <a:r>
              <a:rPr lang="en-GB" dirty="0"/>
              <a:t> </a:t>
            </a:r>
            <a:r>
              <a:rPr lang="en-GB" dirty="0" err="1"/>
              <a:t>på</a:t>
            </a:r>
            <a:r>
              <a:rPr lang="en-GB" dirty="0"/>
              <a:t> </a:t>
            </a:r>
            <a:r>
              <a:rPr lang="en-GB" dirty="0" err="1"/>
              <a:t>Intels</a:t>
            </a:r>
            <a:r>
              <a:rPr lang="en-GB" dirty="0"/>
              <a:t> 80386 CPU, men </a:t>
            </a:r>
            <a:r>
              <a:rPr lang="en-GB" dirty="0" err="1"/>
              <a:t>fikk</a:t>
            </a:r>
            <a:r>
              <a:rPr lang="en-GB" dirty="0"/>
              <a:t> </a:t>
            </a:r>
            <a:r>
              <a:rPr lang="en-GB" dirty="0" err="1"/>
              <a:t>raskt</a:t>
            </a:r>
            <a:r>
              <a:rPr lang="en-GB" dirty="0"/>
              <a:t> </a:t>
            </a:r>
            <a:r>
              <a:rPr lang="en-GB" dirty="0" err="1"/>
              <a:t>støtte</a:t>
            </a:r>
            <a:r>
              <a:rPr lang="en-GB" dirty="0"/>
              <a:t> for “all” hardware</a:t>
            </a:r>
          </a:p>
          <a:p>
            <a:endParaRPr lang="en-GB" dirty="0"/>
          </a:p>
          <a:p>
            <a:endParaRPr lang="en-GB" dirty="0"/>
          </a:p>
        </p:txBody>
      </p:sp>
      <p:pic>
        <p:nvPicPr>
          <p:cNvPr id="3074" name="Picture 2" descr="Linus Torvalds | Finnish computer scientist | Britannica">
            <a:extLst>
              <a:ext uri="{FF2B5EF4-FFF2-40B4-BE49-F238E27FC236}">
                <a16:creationId xmlns:a16="http://schemas.microsoft.com/office/drawing/2014/main" id="{232DE8C2-EFEF-4DB9-B1A7-AEB65E0F67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14514"/>
          <a:stretch/>
        </p:blipFill>
        <p:spPr bwMode="auto">
          <a:xfrm>
            <a:off x="20" y="-1"/>
            <a:ext cx="5394940" cy="6858001"/>
          </a:xfrm>
          <a:custGeom>
            <a:avLst/>
            <a:gdLst/>
            <a:ahLst/>
            <a:cxnLst/>
            <a:rect l="l" t="t" r="r" b="b"/>
            <a:pathLst>
              <a:path w="5394960" h="6858000">
                <a:moveTo>
                  <a:pt x="842596" y="0"/>
                </a:moveTo>
                <a:lnTo>
                  <a:pt x="5394960" y="0"/>
                </a:lnTo>
                <a:lnTo>
                  <a:pt x="5394960" y="21851"/>
                </a:lnTo>
                <a:lnTo>
                  <a:pt x="4365943" y="6858000"/>
                </a:lnTo>
                <a:lnTo>
                  <a:pt x="0" y="6858000"/>
                </a:lnTo>
                <a:lnTo>
                  <a:pt x="0" y="5666154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Isosceles Triangle 70">
            <a:extLst>
              <a:ext uri="{FF2B5EF4-FFF2-40B4-BE49-F238E27FC236}">
                <a16:creationId xmlns:a16="http://schemas.microsoft.com/office/drawing/2014/main" id="{3BCB5F6A-9EB0-40B0-9D13-3023E9A205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144550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5EA39187-0197-4C1D-BE4A-06B353C7B2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E0FD730-D6BC-440A-89CF-7AA0C22C2F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1382DE6-64CB-4577-89E8-47941290A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23">
              <a:extLst>
                <a:ext uri="{FF2B5EF4-FFF2-40B4-BE49-F238E27FC236}">
                  <a16:creationId xmlns:a16="http://schemas.microsoft.com/office/drawing/2014/main" id="{3ABD17EF-A676-4770-A8C8-E83BA02300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nb-NO"/>
            </a:p>
          </p:txBody>
        </p:sp>
        <p:sp>
          <p:nvSpPr>
            <p:cNvPr id="16" name="Rectangle 25">
              <a:extLst>
                <a:ext uri="{FF2B5EF4-FFF2-40B4-BE49-F238E27FC236}">
                  <a16:creationId xmlns:a16="http://schemas.microsoft.com/office/drawing/2014/main" id="{380D4582-A9DE-4A6E-8537-EFC4F860C3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nb-NO"/>
            </a:p>
          </p:txBody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D66B8CF3-0959-4E8D-8F3A-AF62F21D99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nb-NO"/>
            </a:p>
          </p:txBody>
        </p:sp>
        <p:sp>
          <p:nvSpPr>
            <p:cNvPr id="18" name="Rectangle 27">
              <a:extLst>
                <a:ext uri="{FF2B5EF4-FFF2-40B4-BE49-F238E27FC236}">
                  <a16:creationId xmlns:a16="http://schemas.microsoft.com/office/drawing/2014/main" id="{97D4D559-2783-4E84-BB73-7F51D02357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nb-NO"/>
            </a:p>
          </p:txBody>
        </p:sp>
        <p:sp>
          <p:nvSpPr>
            <p:cNvPr id="19" name="Rectangle 28">
              <a:extLst>
                <a:ext uri="{FF2B5EF4-FFF2-40B4-BE49-F238E27FC236}">
                  <a16:creationId xmlns:a16="http://schemas.microsoft.com/office/drawing/2014/main" id="{8834FE36-E841-40B5-9465-1CFC99ED55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nb-NO"/>
            </a:p>
          </p:txBody>
        </p:sp>
        <p:sp>
          <p:nvSpPr>
            <p:cNvPr id="20" name="Rectangle 29">
              <a:extLst>
                <a:ext uri="{FF2B5EF4-FFF2-40B4-BE49-F238E27FC236}">
                  <a16:creationId xmlns:a16="http://schemas.microsoft.com/office/drawing/2014/main" id="{1A4197A1-AE79-4DC1-9E3A-845B40BA80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nb-NO"/>
            </a:p>
          </p:txBody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326F6688-CBD0-42EE-9B90-25100FE893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nb-NO"/>
            </a:p>
          </p:txBody>
        </p:sp>
        <p:sp>
          <p:nvSpPr>
            <p:cNvPr id="22" name="Isosceles Triangle 21">
              <a:extLst>
                <a:ext uri="{FF2B5EF4-FFF2-40B4-BE49-F238E27FC236}">
                  <a16:creationId xmlns:a16="http://schemas.microsoft.com/office/drawing/2014/main" id="{EF23F9BB-FC2E-48BA-8E63-A4436C28DA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nb-NO"/>
            </a:p>
          </p:txBody>
        </p:sp>
      </p:grpSp>
      <p:sp>
        <p:nvSpPr>
          <p:cNvPr id="2" name="Tittel 1">
            <a:extLst>
              <a:ext uri="{FF2B5EF4-FFF2-40B4-BE49-F238E27FC236}">
                <a16:creationId xmlns:a16="http://schemas.microsoft.com/office/drawing/2014/main" id="{D58FA8A5-BFC1-AAA7-9DCA-1260D9477E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0563" y="2404534"/>
            <a:ext cx="3893439" cy="1646302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r"/>
            <a:r>
              <a:rPr lang="en-US" sz="5400" dirty="0" err="1"/>
              <a:t>Åpen</a:t>
            </a:r>
            <a:r>
              <a:rPr lang="en-US" sz="5400" dirty="0"/>
              <a:t> </a:t>
            </a:r>
            <a:r>
              <a:rPr lang="en-US" sz="5400" dirty="0" err="1"/>
              <a:t>kildekode</a:t>
            </a:r>
            <a:r>
              <a:rPr lang="en-US" sz="5400" dirty="0"/>
              <a:t> / Open source</a:t>
            </a:r>
          </a:p>
        </p:txBody>
      </p:sp>
      <p:pic>
        <p:nvPicPr>
          <p:cNvPr id="7" name="Bilde 6">
            <a:extLst>
              <a:ext uri="{FF2B5EF4-FFF2-40B4-BE49-F238E27FC236}">
                <a16:creationId xmlns:a16="http://schemas.microsoft.com/office/drawing/2014/main" id="{589EBDE6-CD36-7355-679D-477E1771DE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9"/>
          <a:stretch/>
        </p:blipFill>
        <p:spPr>
          <a:xfrm>
            <a:off x="332680" y="-1"/>
            <a:ext cx="5062280" cy="3429000"/>
          </a:xfrm>
          <a:custGeom>
            <a:avLst/>
            <a:gdLst/>
            <a:ahLst/>
            <a:cxnLst/>
            <a:rect l="l" t="t" r="r" b="b"/>
            <a:pathLst>
              <a:path w="5062280" h="3429000">
                <a:moveTo>
                  <a:pt x="509916" y="0"/>
                </a:moveTo>
                <a:lnTo>
                  <a:pt x="5062280" y="0"/>
                </a:lnTo>
                <a:lnTo>
                  <a:pt x="5062280" y="21851"/>
                </a:lnTo>
                <a:lnTo>
                  <a:pt x="4549416" y="3429000"/>
                </a:lnTo>
                <a:lnTo>
                  <a:pt x="0" y="3429000"/>
                </a:lnTo>
                <a:close/>
              </a:path>
            </a:pathLst>
          </a:custGeom>
        </p:spPr>
      </p:pic>
      <p:pic>
        <p:nvPicPr>
          <p:cNvPr id="5" name="Plassholder for innhold 4">
            <a:extLst>
              <a:ext uri="{FF2B5EF4-FFF2-40B4-BE49-F238E27FC236}">
                <a16:creationId xmlns:a16="http://schemas.microsoft.com/office/drawing/2014/main" id="{06FF6C31-E503-FCE2-4BEA-48A511504D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7452" b="-4"/>
          <a:stretch/>
        </p:blipFill>
        <p:spPr>
          <a:xfrm>
            <a:off x="20" y="3428999"/>
            <a:ext cx="4882076" cy="3429001"/>
          </a:xfrm>
          <a:custGeom>
            <a:avLst/>
            <a:gdLst/>
            <a:ahLst/>
            <a:cxnLst/>
            <a:rect l="l" t="t" r="r" b="b"/>
            <a:pathLst>
              <a:path w="4882096" h="3429001">
                <a:moveTo>
                  <a:pt x="332680" y="0"/>
                </a:moveTo>
                <a:lnTo>
                  <a:pt x="4882096" y="0"/>
                </a:lnTo>
                <a:lnTo>
                  <a:pt x="4365943" y="3429001"/>
                </a:lnTo>
                <a:lnTo>
                  <a:pt x="0" y="3429001"/>
                </a:lnTo>
                <a:lnTo>
                  <a:pt x="0" y="2237155"/>
                </a:lnTo>
                <a:close/>
              </a:path>
            </a:pathLst>
          </a:cu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EC607CC-319E-425D-8A0C-EC6E84F6C3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32012" y="3433493"/>
            <a:ext cx="454940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04389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4D16F1A-5D78-4402-81FF-31A98AFD6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B8FDF1-1B95-4B92-9FF4-0A1B3BC9DC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3" y="609600"/>
            <a:ext cx="10197494" cy="1099457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GB" dirty="0"/>
              <a:t>Open source</a:t>
            </a:r>
            <a:br>
              <a:rPr lang="en-GB" dirty="0"/>
            </a:br>
            <a:endParaRPr lang="en-GB"/>
          </a:p>
        </p:txBody>
      </p: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1B2FB7F0-6A45-43E8-88A7-48E46E6D48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nb-NO"/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6BA9C607-662B-4FBB-A3F3-CF593AD736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nb-NO"/>
          </a:p>
        </p:txBody>
      </p:sp>
      <p:graphicFrame>
        <p:nvGraphicFramePr>
          <p:cNvPr id="10" name="Content Placeholder 2">
            <a:extLst>
              <a:ext uri="{FF2B5EF4-FFF2-40B4-BE49-F238E27FC236}">
                <a16:creationId xmlns:a16="http://schemas.microsoft.com/office/drawing/2014/main" id="{9C68DCF2-7EFE-B6FE-6DF6-373C3ECB5EB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47608239"/>
              </p:ext>
            </p:extLst>
          </p:nvPr>
        </p:nvGraphicFramePr>
        <p:xfrm>
          <a:off x="1286933" y="1948543"/>
          <a:ext cx="9618133" cy="40934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195292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D94A7024-D948-494D-8920-BBA2DA07D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5 Refactoring Tips to Improve Your Code">
            <a:extLst>
              <a:ext uri="{FF2B5EF4-FFF2-40B4-BE49-F238E27FC236}">
                <a16:creationId xmlns:a16="http://schemas.microsoft.com/office/drawing/2014/main" id="{DB084D41-B2E7-44F9-B290-E56147DF64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12" b="10619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5706495-1A28-4DA8-818E-D0A95EE04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>
            <a:normAutofit/>
          </a:bodyPr>
          <a:lstStyle/>
          <a:p>
            <a:r>
              <a:rPr lang="en-GB" dirty="0"/>
              <a:t>Open source code</a:t>
            </a:r>
            <a:br>
              <a:rPr lang="en-GB" dirty="0"/>
            </a:b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5E29A2-413B-4A1C-8506-6CD303FA52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8596668" cy="3880773"/>
          </a:xfrm>
        </p:spPr>
        <p:txBody>
          <a:bodyPr>
            <a:normAutofit/>
          </a:bodyPr>
          <a:lstStyle/>
          <a:p>
            <a:r>
              <a:rPr lang="en-GB" sz="2400" dirty="0">
                <a:solidFill>
                  <a:srgbClr val="FFFFFF"/>
                </a:solidFill>
              </a:rPr>
              <a:t>Code review</a:t>
            </a:r>
          </a:p>
          <a:p>
            <a:pPr lvl="1"/>
            <a:r>
              <a:rPr lang="en-GB" sz="2000" dirty="0" err="1">
                <a:solidFill>
                  <a:srgbClr val="FFFFFF"/>
                </a:solidFill>
              </a:rPr>
              <a:t>Høyere</a:t>
            </a:r>
            <a:r>
              <a:rPr lang="en-GB" sz="2000" dirty="0">
                <a:solidFill>
                  <a:srgbClr val="FFFFFF"/>
                </a:solidFill>
              </a:rPr>
              <a:t> </a:t>
            </a:r>
            <a:r>
              <a:rPr lang="en-GB" sz="2000" dirty="0" err="1">
                <a:solidFill>
                  <a:srgbClr val="FFFFFF"/>
                </a:solidFill>
              </a:rPr>
              <a:t>kvalitet</a:t>
            </a:r>
            <a:endParaRPr lang="en-GB" sz="2000" dirty="0">
              <a:solidFill>
                <a:srgbClr val="FFFFFF"/>
              </a:solidFill>
            </a:endParaRPr>
          </a:p>
          <a:p>
            <a:pPr lvl="1"/>
            <a:r>
              <a:rPr lang="en-GB" sz="2000" dirty="0" err="1">
                <a:solidFill>
                  <a:srgbClr val="FFFFFF"/>
                </a:solidFill>
              </a:rPr>
              <a:t>Tryggere</a:t>
            </a:r>
            <a:r>
              <a:rPr lang="en-GB" sz="2000" dirty="0">
                <a:solidFill>
                  <a:srgbClr val="FFFFFF"/>
                </a:solidFill>
              </a:rPr>
              <a:t> </a:t>
            </a:r>
            <a:r>
              <a:rPr lang="en-GB" sz="2000" dirty="0" err="1">
                <a:solidFill>
                  <a:srgbClr val="FFFFFF"/>
                </a:solidFill>
              </a:rPr>
              <a:t>kode</a:t>
            </a:r>
            <a:endParaRPr lang="en-GB" sz="2000" dirty="0">
              <a:solidFill>
                <a:srgbClr val="FFFFFF"/>
              </a:solidFill>
            </a:endParaRPr>
          </a:p>
          <a:p>
            <a:pPr lvl="1"/>
            <a:r>
              <a:rPr lang="en-GB" sz="2000" dirty="0" err="1">
                <a:solidFill>
                  <a:srgbClr val="FFFFFF"/>
                </a:solidFill>
              </a:rPr>
              <a:t>Sprer</a:t>
            </a:r>
            <a:r>
              <a:rPr lang="en-GB" sz="2000" dirty="0">
                <a:solidFill>
                  <a:srgbClr val="FFFFFF"/>
                </a:solidFill>
              </a:rPr>
              <a:t> </a:t>
            </a:r>
            <a:r>
              <a:rPr lang="en-GB" sz="2000" dirty="0" err="1">
                <a:solidFill>
                  <a:srgbClr val="FFFFFF"/>
                </a:solidFill>
              </a:rPr>
              <a:t>kunnskap</a:t>
            </a:r>
            <a:endParaRPr lang="en-GB" sz="2000" dirty="0">
              <a:solidFill>
                <a:srgbClr val="FFFFFF"/>
              </a:solidFill>
            </a:endParaRPr>
          </a:p>
          <a:p>
            <a:pPr lvl="1"/>
            <a:r>
              <a:rPr lang="en-GB" sz="2000" dirty="0" err="1">
                <a:solidFill>
                  <a:srgbClr val="FFFFFF"/>
                </a:solidFill>
              </a:rPr>
              <a:t>Øker</a:t>
            </a:r>
            <a:r>
              <a:rPr lang="en-GB" sz="2000" dirty="0">
                <a:solidFill>
                  <a:srgbClr val="FFFFFF"/>
                </a:solidFill>
              </a:rPr>
              <a:t> </a:t>
            </a:r>
            <a:r>
              <a:rPr lang="en-GB" sz="2000" dirty="0" err="1">
                <a:solidFill>
                  <a:srgbClr val="FFFFFF"/>
                </a:solidFill>
              </a:rPr>
              <a:t>følelsen</a:t>
            </a:r>
            <a:r>
              <a:rPr lang="en-GB" sz="2000" dirty="0">
                <a:solidFill>
                  <a:srgbClr val="FFFFFF"/>
                </a:solidFill>
              </a:rPr>
              <a:t> </a:t>
            </a:r>
            <a:r>
              <a:rPr lang="en-GB" sz="2000" dirty="0" err="1">
                <a:solidFill>
                  <a:srgbClr val="FFFFFF"/>
                </a:solidFill>
              </a:rPr>
              <a:t>av</a:t>
            </a:r>
            <a:r>
              <a:rPr lang="en-GB" sz="2000" dirty="0">
                <a:solidFill>
                  <a:srgbClr val="FFFFFF"/>
                </a:solidFill>
              </a:rPr>
              <a:t> </a:t>
            </a:r>
            <a:r>
              <a:rPr lang="en-GB" sz="2000" dirty="0" err="1">
                <a:solidFill>
                  <a:srgbClr val="FFFFFF"/>
                </a:solidFill>
              </a:rPr>
              <a:t>eierskap</a:t>
            </a:r>
            <a:r>
              <a:rPr lang="en-GB" sz="2000" dirty="0">
                <a:solidFill>
                  <a:srgbClr val="FFFFFF"/>
                </a:solidFill>
              </a:rPr>
              <a:t> </a:t>
            </a:r>
            <a:r>
              <a:rPr lang="en-GB" sz="2000" dirty="0" err="1">
                <a:solidFill>
                  <a:srgbClr val="FFFFFF"/>
                </a:solidFill>
              </a:rPr>
              <a:t>hos</a:t>
            </a:r>
            <a:r>
              <a:rPr lang="en-GB" sz="2000" dirty="0">
                <a:solidFill>
                  <a:srgbClr val="FFFFFF"/>
                </a:solidFill>
              </a:rPr>
              <a:t> de </a:t>
            </a:r>
            <a:r>
              <a:rPr lang="en-GB" sz="2000" dirty="0" err="1">
                <a:solidFill>
                  <a:srgbClr val="FFFFFF"/>
                </a:solidFill>
              </a:rPr>
              <a:t>involverte</a:t>
            </a:r>
            <a:endParaRPr lang="en-GB" sz="2000" dirty="0">
              <a:solidFill>
                <a:srgbClr val="FFFFFF"/>
              </a:solidFill>
            </a:endParaRPr>
          </a:p>
          <a:p>
            <a:r>
              <a:rPr lang="en-GB" sz="2400" dirty="0">
                <a:solidFill>
                  <a:srgbClr val="FFFFFF"/>
                </a:solidFill>
              </a:rPr>
              <a:t>Code Reuse</a:t>
            </a:r>
          </a:p>
          <a:p>
            <a:r>
              <a:rPr lang="en-GB" sz="2400" dirty="0">
                <a:solidFill>
                  <a:srgbClr val="FFFFFF"/>
                </a:solidFill>
              </a:rPr>
              <a:t>Fork</a:t>
            </a:r>
          </a:p>
        </p:txBody>
      </p:sp>
    </p:spTree>
    <p:extLst>
      <p:ext uri="{BB962C8B-B14F-4D97-AF65-F5344CB8AC3E}">
        <p14:creationId xmlns:p14="http://schemas.microsoft.com/office/powerpoint/2010/main" val="1633759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:a16="http://schemas.microsoft.com/office/drawing/2014/main" id="{46E2C1D0-2072-4664-9C67-3B12866F5B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17" y="-1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pic>
        <p:nvPicPr>
          <p:cNvPr id="2050" name="Picture 2" descr="Open source 25-core processor can be stringed into a 200,000-core ...">
            <a:extLst>
              <a:ext uri="{FF2B5EF4-FFF2-40B4-BE49-F238E27FC236}">
                <a16:creationId xmlns:a16="http://schemas.microsoft.com/office/drawing/2014/main" id="{C5BC7373-03B6-4D22-9143-2306211F0D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5" r="4704"/>
          <a:stretch/>
        </p:blipFill>
        <p:spPr bwMode="auto">
          <a:xfrm>
            <a:off x="6194368" y="10"/>
            <a:ext cx="5997632" cy="6857990"/>
          </a:xfrm>
          <a:custGeom>
            <a:avLst/>
            <a:gdLst/>
            <a:ahLst/>
            <a:cxnLst/>
            <a:rect l="l" t="t" r="r" b="b"/>
            <a:pathLst>
              <a:path w="5997632" h="6858000">
                <a:moveTo>
                  <a:pt x="0" y="0"/>
                </a:moveTo>
                <a:lnTo>
                  <a:pt x="5997632" y="0"/>
                </a:lnTo>
                <a:lnTo>
                  <a:pt x="5997632" y="6858000"/>
                </a:lnTo>
                <a:lnTo>
                  <a:pt x="3178693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A000073 | kjøpe Arduino Uno Rev3 SMD | Arduino | Elfa">
            <a:extLst>
              <a:ext uri="{FF2B5EF4-FFF2-40B4-BE49-F238E27FC236}">
                <a16:creationId xmlns:a16="http://schemas.microsoft.com/office/drawing/2014/main" id="{5B3E8DA9-9DC4-4573-B4C0-C38EC9123C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62" r="9390"/>
          <a:stretch/>
        </p:blipFill>
        <p:spPr bwMode="auto">
          <a:xfrm>
            <a:off x="-1" y="10"/>
            <a:ext cx="9141744" cy="6857990"/>
          </a:xfrm>
          <a:custGeom>
            <a:avLst/>
            <a:gdLst/>
            <a:ahLst/>
            <a:cxnLst/>
            <a:rect l="l" t="t" r="r" b="b"/>
            <a:pathLst>
              <a:path w="9141744" h="6863485">
                <a:moveTo>
                  <a:pt x="0" y="0"/>
                </a:moveTo>
                <a:lnTo>
                  <a:pt x="5963051" y="0"/>
                </a:lnTo>
                <a:lnTo>
                  <a:pt x="9141744" y="6863485"/>
                </a:lnTo>
                <a:lnTo>
                  <a:pt x="0" y="6863485"/>
                </a:lnTo>
                <a:lnTo>
                  <a:pt x="0" y="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37FEB674-D811-4FFE-A878-29D0C0ED1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773847"/>
            <a:ext cx="6434783" cy="3310306"/>
          </a:xfrm>
          <a:custGeom>
            <a:avLst/>
            <a:gdLst>
              <a:gd name="connsiteX0" fmla="*/ 0 w 6434783"/>
              <a:gd name="connsiteY0" fmla="*/ 0 h 3310306"/>
              <a:gd name="connsiteX1" fmla="*/ 3829872 w 6434783"/>
              <a:gd name="connsiteY1" fmla="*/ 0 h 3310306"/>
              <a:gd name="connsiteX2" fmla="*/ 4896100 w 6434783"/>
              <a:gd name="connsiteY2" fmla="*/ 0 h 3310306"/>
              <a:gd name="connsiteX3" fmla="*/ 4901677 w 6434783"/>
              <a:gd name="connsiteY3" fmla="*/ 0 h 3310306"/>
              <a:gd name="connsiteX4" fmla="*/ 6434783 w 6434783"/>
              <a:gd name="connsiteY4" fmla="*/ 3310306 h 3310306"/>
              <a:gd name="connsiteX5" fmla="*/ 0 w 6434783"/>
              <a:gd name="connsiteY5" fmla="*/ 3310306 h 3310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434783" h="3310306">
                <a:moveTo>
                  <a:pt x="0" y="0"/>
                </a:moveTo>
                <a:lnTo>
                  <a:pt x="3829872" y="0"/>
                </a:lnTo>
                <a:lnTo>
                  <a:pt x="4896100" y="0"/>
                </a:lnTo>
                <a:lnTo>
                  <a:pt x="4901677" y="0"/>
                </a:lnTo>
                <a:lnTo>
                  <a:pt x="6434783" y="3310306"/>
                </a:lnTo>
                <a:lnTo>
                  <a:pt x="0" y="3310306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4F2A86-EC9C-4B17-ABB8-0B8F233929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064" y="2093887"/>
            <a:ext cx="4193810" cy="88098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GB" sz="2800"/>
              <a:t>Open source hardware</a:t>
            </a:r>
            <a:br>
              <a:rPr lang="en-GB" sz="2800"/>
            </a:br>
            <a:endParaRPr lang="en-GB" sz="28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F611EF-6CE2-46E4-9D82-79CF308CEC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8064" y="2984423"/>
            <a:ext cx="4620544" cy="1873327"/>
          </a:xfrm>
        </p:spPr>
        <p:txBody>
          <a:bodyPr>
            <a:normAutofit/>
          </a:bodyPr>
          <a:lstStyle/>
          <a:p>
            <a:endParaRPr lang="en-GB" sz="1600"/>
          </a:p>
        </p:txBody>
      </p:sp>
    </p:spTree>
    <p:extLst>
      <p:ext uri="{BB962C8B-B14F-4D97-AF65-F5344CB8AC3E}">
        <p14:creationId xmlns:p14="http://schemas.microsoft.com/office/powerpoint/2010/main" val="1599864628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8C59B386-999D-4CB6-B907-9F3997C027C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Facet">
    <a:dk1>
      <a:sysClr val="windowText" lastClr="000000"/>
    </a:dk1>
    <a:lt1>
      <a:sysClr val="window" lastClr="FFFFFF"/>
    </a:lt1>
    <a:dk2>
      <a:srgbClr val="2C3C43"/>
    </a:dk2>
    <a:lt2>
      <a:srgbClr val="EBEBEB"/>
    </a:lt2>
    <a:accent1>
      <a:srgbClr val="90C226"/>
    </a:accent1>
    <a:accent2>
      <a:srgbClr val="54A021"/>
    </a:accent2>
    <a:accent3>
      <a:srgbClr val="E6B91E"/>
    </a:accent3>
    <a:accent4>
      <a:srgbClr val="E76618"/>
    </a:accent4>
    <a:accent5>
      <a:srgbClr val="C42F1A"/>
    </a:accent5>
    <a:accent6>
      <a:srgbClr val="918655"/>
    </a:accent6>
    <a:hlink>
      <a:srgbClr val="99CA3C"/>
    </a:hlink>
    <a:folHlink>
      <a:srgbClr val="B9D181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3907</TotalTime>
  <Words>1134</Words>
  <Application>Microsoft Office PowerPoint</Application>
  <PresentationFormat>Widescreen</PresentationFormat>
  <Paragraphs>233</Paragraphs>
  <Slides>49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5" baseType="lpstr">
      <vt:lpstr>Arial</vt:lpstr>
      <vt:lpstr>Calibri</vt:lpstr>
      <vt:lpstr>Trebuchet MS</vt:lpstr>
      <vt:lpstr>Ubuntu</vt:lpstr>
      <vt:lpstr>Wingdings 3</vt:lpstr>
      <vt:lpstr>Facet</vt:lpstr>
      <vt:lpstr>Linux Fundamentals</vt:lpstr>
      <vt:lpstr>Tema</vt:lpstr>
      <vt:lpstr>Historie</vt:lpstr>
      <vt:lpstr>PowerPoint Presentation</vt:lpstr>
      <vt:lpstr>Historie</vt:lpstr>
      <vt:lpstr>Åpen kildekode / Open source</vt:lpstr>
      <vt:lpstr>Open source </vt:lpstr>
      <vt:lpstr>Open source code </vt:lpstr>
      <vt:lpstr>Open source hardware </vt:lpstr>
      <vt:lpstr>Richard Stallman</vt:lpstr>
      <vt:lpstr>Free Software Foundation</vt:lpstr>
      <vt:lpstr>The Four Freedoms</vt:lpstr>
      <vt:lpstr>Licenses</vt:lpstr>
      <vt:lpstr>Hva er en “Linux distro”? </vt:lpstr>
      <vt:lpstr>PowerPoint Presentation</vt:lpstr>
      <vt:lpstr>Common Linux Distributions</vt:lpstr>
      <vt:lpstr>Common Linux Distributions</vt:lpstr>
      <vt:lpstr>Common Linux Distributions</vt:lpstr>
      <vt:lpstr>Common Linux Distributions</vt:lpstr>
      <vt:lpstr>Common Linux Distributions</vt:lpstr>
      <vt:lpstr>Common Linux Distributions</vt:lpstr>
      <vt:lpstr>Common Linux Distributions</vt:lpstr>
      <vt:lpstr>Less common Linux Distributions</vt:lpstr>
      <vt:lpstr>Hvor blir Linux brukt?</vt:lpstr>
      <vt:lpstr>Hvor blir Linux brukt?</vt:lpstr>
      <vt:lpstr>Where is Linux used</vt:lpstr>
      <vt:lpstr>Where is Linux used</vt:lpstr>
      <vt:lpstr> </vt:lpstr>
      <vt:lpstr>Differences between Windows and Linux </vt:lpstr>
      <vt:lpstr>Filsystem</vt:lpstr>
      <vt:lpstr>PowerPoint Presentation</vt:lpstr>
      <vt:lpstr>Bin</vt:lpstr>
      <vt:lpstr>sbin</vt:lpstr>
      <vt:lpstr>boot</vt:lpstr>
      <vt:lpstr>Dev </vt:lpstr>
      <vt:lpstr>Etc </vt:lpstr>
      <vt:lpstr>Home</vt:lpstr>
      <vt:lpstr>Lib </vt:lpstr>
      <vt:lpstr>Mnt</vt:lpstr>
      <vt:lpstr>Media</vt:lpstr>
      <vt:lpstr>opt</vt:lpstr>
      <vt:lpstr>proc</vt:lpstr>
      <vt:lpstr>root</vt:lpstr>
      <vt:lpstr>run</vt:lpstr>
      <vt:lpstr>srv</vt:lpstr>
      <vt:lpstr>sys</vt:lpstr>
      <vt:lpstr>tmp</vt:lpstr>
      <vt:lpstr>usr</vt:lpstr>
      <vt:lpstr>var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Linux Fundamentals</dc:title>
  <dc:creator>Dalby Badili, Kemal Andre</dc:creator>
  <cp:lastModifiedBy>Karlsen, Vetle Tobias Flesvik</cp:lastModifiedBy>
  <cp:revision>12</cp:revision>
  <dcterms:created xsi:type="dcterms:W3CDTF">2020-04-17T11:47:37Z</dcterms:created>
  <dcterms:modified xsi:type="dcterms:W3CDTF">2024-04-22T11:04:49Z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8ec6f3c4-656f-44b6-be73-72350d231806_Enabled">
    <vt:lpwstr>True</vt:lpwstr>
  </property>
  <property fmtid="{D5CDD505-2E9C-101B-9397-08002B2CF9AE}" pid="3" name="MSIP_Label_8ec6f3c4-656f-44b6-be73-72350d231806_SiteId">
    <vt:lpwstr>7e1792ae-4f1a-4ff7-b80b-57b69beb7168</vt:lpwstr>
  </property>
  <property fmtid="{D5CDD505-2E9C-101B-9397-08002B2CF9AE}" pid="4" name="MSIP_Label_8ec6f3c4-656f-44b6-be73-72350d231806_Owner">
    <vt:lpwstr>Kemal.Andre.Dalby.Badili@centric.eu</vt:lpwstr>
  </property>
  <property fmtid="{D5CDD505-2E9C-101B-9397-08002B2CF9AE}" pid="5" name="MSIP_Label_8ec6f3c4-656f-44b6-be73-72350d231806_SetDate">
    <vt:lpwstr>2020-04-17T11:47:42.3315008Z</vt:lpwstr>
  </property>
  <property fmtid="{D5CDD505-2E9C-101B-9397-08002B2CF9AE}" pid="6" name="MSIP_Label_8ec6f3c4-656f-44b6-be73-72350d231806_Name">
    <vt:lpwstr>Restricted (V2)</vt:lpwstr>
  </property>
  <property fmtid="{D5CDD505-2E9C-101B-9397-08002B2CF9AE}" pid="7" name="MSIP_Label_8ec6f3c4-656f-44b6-be73-72350d231806_Application">
    <vt:lpwstr>Microsoft Azure Information Protection</vt:lpwstr>
  </property>
  <property fmtid="{D5CDD505-2E9C-101B-9397-08002B2CF9AE}" pid="8" name="MSIP_Label_8ec6f3c4-656f-44b6-be73-72350d231806_ActionId">
    <vt:lpwstr>82ccef0e-8a92-4697-8591-30280feb3e26</vt:lpwstr>
  </property>
  <property fmtid="{D5CDD505-2E9C-101B-9397-08002B2CF9AE}" pid="9" name="MSIP_Label_8ec6f3c4-656f-44b6-be73-72350d231806_Extended_MSFT_Method">
    <vt:lpwstr>Manual</vt:lpwstr>
  </property>
  <property fmtid="{D5CDD505-2E9C-101B-9397-08002B2CF9AE}" pid="10" name="Sensitivity">
    <vt:lpwstr>Restricted (V2)</vt:lpwstr>
  </property>
</Properties>
</file>